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theme/theme8.xml" ContentType="application/vnd.openxmlformats-officedocument.theme+xml"/>
  <Override PartName="/ppt/slideLayouts/slideLayout20.xml" ContentType="application/vnd.openxmlformats-officedocument.presentationml.slideLayout+xml"/>
  <Override PartName="/ppt/theme/theme9.xml" ContentType="application/vnd.openxmlformats-officedocument.theme+xml"/>
  <Override PartName="/ppt/slideLayouts/slideLayout21.xml" ContentType="application/vnd.openxmlformats-officedocument.presentationml.slideLayout+xml"/>
  <Override PartName="/ppt/theme/theme10.xml" ContentType="application/vnd.openxmlformats-officedocument.theme+xml"/>
  <Override PartName="/ppt/slideLayouts/slideLayout22.xml" ContentType="application/vnd.openxmlformats-officedocument.presentationml.slideLayout+xml"/>
  <Override PartName="/ppt/theme/theme11.xml" ContentType="application/vnd.openxmlformats-officedocument.theme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theme/theme13.xml" ContentType="application/vnd.openxmlformats-officedocument.theme+xml"/>
  <Override PartName="/ppt/slideLayouts/slideLayout25.xml" ContentType="application/vnd.openxmlformats-officedocument.presentationml.slideLayout+xml"/>
  <Override PartName="/ppt/theme/theme14.xml" ContentType="application/vnd.openxmlformats-officedocument.theme+xml"/>
  <Override PartName="/ppt/slideLayouts/slideLayout26.xml" ContentType="application/vnd.openxmlformats-officedocument.presentationml.slideLayout+xml"/>
  <Override PartName="/ppt/theme/theme15.xml" ContentType="application/vnd.openxmlformats-officedocument.theme+xml"/>
  <Override PartName="/ppt/slideLayouts/slideLayout27.xml" ContentType="application/vnd.openxmlformats-officedocument.presentationml.slideLayout+xml"/>
  <Override PartName="/ppt/theme/theme16.xml" ContentType="application/vnd.openxmlformats-officedocument.theme+xml"/>
  <Override PartName="/ppt/slideLayouts/slideLayout28.xml" ContentType="application/vnd.openxmlformats-officedocument.presentationml.slideLayout+xml"/>
  <Override PartName="/ppt/theme/theme17.xml" ContentType="application/vnd.openxmlformats-officedocument.theme+xml"/>
  <Override PartName="/ppt/slideLayouts/slideLayout29.xml" ContentType="application/vnd.openxmlformats-officedocument.presentationml.slideLayout+xml"/>
  <Override PartName="/ppt/theme/theme18.xml" ContentType="application/vnd.openxmlformats-officedocument.theme+xml"/>
  <Override PartName="/ppt/slideLayouts/slideLayout30.xml" ContentType="application/vnd.openxmlformats-officedocument.presentationml.slideLayout+xml"/>
  <Override PartName="/ppt/theme/theme19.xml" ContentType="application/vnd.openxmlformats-officedocument.theme+xml"/>
  <Override PartName="/ppt/slideLayouts/slideLayout31.xml" ContentType="application/vnd.openxmlformats-officedocument.presentationml.slideLayout+xml"/>
  <Override PartName="/ppt/theme/theme20.xml" ContentType="application/vnd.openxmlformats-officedocument.theme+xml"/>
  <Override PartName="/ppt/slideLayouts/slideLayout32.xml" ContentType="application/vnd.openxmlformats-officedocument.presentationml.slideLayout+xml"/>
  <Override PartName="/ppt/theme/theme21.xml" ContentType="application/vnd.openxmlformats-officedocument.theme+xml"/>
  <Override PartName="/ppt/slideLayouts/slideLayout33.xml" ContentType="application/vnd.openxmlformats-officedocument.presentationml.slideLayout+xml"/>
  <Override PartName="/ppt/theme/theme22.xml" ContentType="application/vnd.openxmlformats-officedocument.theme+xml"/>
  <Override PartName="/ppt/slideLayouts/slideLayout34.xml" ContentType="application/vnd.openxmlformats-officedocument.presentationml.slideLayout+xml"/>
  <Override PartName="/ppt/theme/theme23.xml" ContentType="application/vnd.openxmlformats-officedocument.theme+xml"/>
  <Override PartName="/ppt/slideLayouts/slideLayout35.xml" ContentType="application/vnd.openxmlformats-officedocument.presentationml.slideLayout+xml"/>
  <Override PartName="/ppt/theme/theme24.xml" ContentType="application/vnd.openxmlformats-officedocument.theme+xml"/>
  <Override PartName="/ppt/slideLayouts/slideLayout36.xml" ContentType="application/vnd.openxmlformats-officedocument.presentationml.slideLayout+xml"/>
  <Override PartName="/ppt/theme/theme25.xml" ContentType="application/vnd.openxmlformats-officedocument.theme+xml"/>
  <Override PartName="/ppt/slideLayouts/slideLayout37.xml" ContentType="application/vnd.openxmlformats-officedocument.presentationml.slideLayout+xml"/>
  <Override PartName="/ppt/theme/theme26.xml" ContentType="application/vnd.openxmlformats-officedocument.theme+xml"/>
  <Override PartName="/ppt/slideLayouts/slideLayout38.xml" ContentType="application/vnd.openxmlformats-officedocument.presentationml.slideLayout+xml"/>
  <Override PartName="/ppt/theme/theme27.xml" ContentType="application/vnd.openxmlformats-officedocument.theme+xml"/>
  <Override PartName="/ppt/slideLayouts/slideLayout39.xml" ContentType="application/vnd.openxmlformats-officedocument.presentationml.slideLayout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1" r:id="rId2"/>
    <p:sldMasterId id="2147483669" r:id="rId3"/>
    <p:sldMasterId id="2147483673" r:id="rId4"/>
    <p:sldMasterId id="2147483675" r:id="rId5"/>
    <p:sldMasterId id="2147483677" r:id="rId6"/>
    <p:sldMasterId id="2147483681" r:id="rId7"/>
    <p:sldMasterId id="2147483689" r:id="rId8"/>
    <p:sldMasterId id="2147483691" r:id="rId9"/>
    <p:sldMasterId id="2147483693" r:id="rId10"/>
    <p:sldMasterId id="2147483695" r:id="rId11"/>
    <p:sldMasterId id="2147483697" r:id="rId12"/>
    <p:sldMasterId id="2147483699" r:id="rId13"/>
    <p:sldMasterId id="2147483701" r:id="rId14"/>
    <p:sldMasterId id="2147483703" r:id="rId15"/>
    <p:sldMasterId id="2147483705" r:id="rId16"/>
    <p:sldMasterId id="2147483707" r:id="rId17"/>
    <p:sldMasterId id="2147483709" r:id="rId18"/>
    <p:sldMasterId id="2147483711" r:id="rId19"/>
    <p:sldMasterId id="2147483713" r:id="rId20"/>
    <p:sldMasterId id="2147483715" r:id="rId21"/>
    <p:sldMasterId id="2147483717" r:id="rId22"/>
    <p:sldMasterId id="2147483719" r:id="rId23"/>
    <p:sldMasterId id="2147483721" r:id="rId24"/>
    <p:sldMasterId id="2147483723" r:id="rId25"/>
    <p:sldMasterId id="2147483725" r:id="rId26"/>
    <p:sldMasterId id="2147483727" r:id="rId27"/>
    <p:sldMasterId id="2147483729" r:id="rId28"/>
  </p:sldMasterIdLst>
  <p:notesMasterIdLst>
    <p:notesMasterId r:id="rId71"/>
  </p:notesMasterIdLst>
  <p:handoutMasterIdLst>
    <p:handoutMasterId r:id="rId72"/>
  </p:handoutMasterIdLst>
  <p:sldIdLst>
    <p:sldId id="256" r:id="rId29"/>
    <p:sldId id="523" r:id="rId30"/>
    <p:sldId id="517" r:id="rId31"/>
    <p:sldId id="538" r:id="rId32"/>
    <p:sldId id="524" r:id="rId33"/>
    <p:sldId id="585" r:id="rId34"/>
    <p:sldId id="587" r:id="rId35"/>
    <p:sldId id="545" r:id="rId36"/>
    <p:sldId id="573" r:id="rId37"/>
    <p:sldId id="574" r:id="rId38"/>
    <p:sldId id="575" r:id="rId39"/>
    <p:sldId id="576" r:id="rId40"/>
    <p:sldId id="577" r:id="rId41"/>
    <p:sldId id="578" r:id="rId42"/>
    <p:sldId id="579" r:id="rId43"/>
    <p:sldId id="580" r:id="rId44"/>
    <p:sldId id="581" r:id="rId45"/>
    <p:sldId id="582" r:id="rId46"/>
    <p:sldId id="583" r:id="rId47"/>
    <p:sldId id="584" r:id="rId48"/>
    <p:sldId id="543" r:id="rId49"/>
    <p:sldId id="589" r:id="rId50"/>
    <p:sldId id="590" r:id="rId51"/>
    <p:sldId id="591" r:id="rId52"/>
    <p:sldId id="546" r:id="rId53"/>
    <p:sldId id="522" r:id="rId54"/>
    <p:sldId id="542" r:id="rId55"/>
    <p:sldId id="554" r:id="rId56"/>
    <p:sldId id="558" r:id="rId57"/>
    <p:sldId id="560" r:id="rId58"/>
    <p:sldId id="561" r:id="rId59"/>
    <p:sldId id="562" r:id="rId60"/>
    <p:sldId id="564" r:id="rId61"/>
    <p:sldId id="568" r:id="rId62"/>
    <p:sldId id="569" r:id="rId63"/>
    <p:sldId id="570" r:id="rId64"/>
    <p:sldId id="571" r:id="rId65"/>
    <p:sldId id="572" r:id="rId66"/>
    <p:sldId id="527" r:id="rId67"/>
    <p:sldId id="521" r:id="rId68"/>
    <p:sldId id="520" r:id="rId69"/>
    <p:sldId id="528" r:id="rId70"/>
  </p:sldIdLst>
  <p:sldSz cx="9144000" cy="6858000" type="screen4x3"/>
  <p:notesSz cx="6794500" cy="9906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1500" kern="1200">
        <a:solidFill>
          <a:srgbClr val="E1E1E1"/>
        </a:solidFill>
        <a:latin typeface="Myriad Roman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500" kern="1200">
        <a:solidFill>
          <a:srgbClr val="E1E1E1"/>
        </a:solidFill>
        <a:latin typeface="Myriad Roman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500" kern="1200">
        <a:solidFill>
          <a:srgbClr val="E1E1E1"/>
        </a:solidFill>
        <a:latin typeface="Myriad Roman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500" kern="1200">
        <a:solidFill>
          <a:srgbClr val="E1E1E1"/>
        </a:solidFill>
        <a:latin typeface="Myriad Roman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500" kern="1200">
        <a:solidFill>
          <a:srgbClr val="E1E1E1"/>
        </a:solidFill>
        <a:latin typeface="Myriad Roman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500" kern="1200">
        <a:solidFill>
          <a:srgbClr val="E1E1E1"/>
        </a:solidFill>
        <a:latin typeface="Myriad Roman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1500" kern="1200">
        <a:solidFill>
          <a:srgbClr val="E1E1E1"/>
        </a:solidFill>
        <a:latin typeface="Myriad Roman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1500" kern="1200">
        <a:solidFill>
          <a:srgbClr val="E1E1E1"/>
        </a:solidFill>
        <a:latin typeface="Myriad Roman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1500" kern="1200">
        <a:solidFill>
          <a:srgbClr val="E1E1E1"/>
        </a:solidFill>
        <a:latin typeface="Myriad Roman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0000"/>
    <a:srgbClr val="00FF00"/>
    <a:srgbClr val="009900"/>
    <a:srgbClr val="FFFF00"/>
    <a:srgbClr val="111111"/>
    <a:srgbClr val="292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69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6.xml"/><Relationship Id="rId42" Type="http://schemas.openxmlformats.org/officeDocument/2006/relationships/slide" Target="slides/slide14.xml"/><Relationship Id="rId47" Type="http://schemas.openxmlformats.org/officeDocument/2006/relationships/slide" Target="slides/slide19.xml"/><Relationship Id="rId50" Type="http://schemas.openxmlformats.org/officeDocument/2006/relationships/slide" Target="slides/slide22.xml"/><Relationship Id="rId55" Type="http://schemas.openxmlformats.org/officeDocument/2006/relationships/slide" Target="slides/slide27.xml"/><Relationship Id="rId63" Type="http://schemas.openxmlformats.org/officeDocument/2006/relationships/slide" Target="slides/slide35.xml"/><Relationship Id="rId68" Type="http://schemas.openxmlformats.org/officeDocument/2006/relationships/slide" Target="slides/slide40.xml"/><Relationship Id="rId76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4.xml"/><Relationship Id="rId37" Type="http://schemas.openxmlformats.org/officeDocument/2006/relationships/slide" Target="slides/slide9.xml"/><Relationship Id="rId40" Type="http://schemas.openxmlformats.org/officeDocument/2006/relationships/slide" Target="slides/slide12.xml"/><Relationship Id="rId45" Type="http://schemas.openxmlformats.org/officeDocument/2006/relationships/slide" Target="slides/slide17.xml"/><Relationship Id="rId53" Type="http://schemas.openxmlformats.org/officeDocument/2006/relationships/slide" Target="slides/slide25.xml"/><Relationship Id="rId58" Type="http://schemas.openxmlformats.org/officeDocument/2006/relationships/slide" Target="slides/slide30.xml"/><Relationship Id="rId66" Type="http://schemas.openxmlformats.org/officeDocument/2006/relationships/slide" Target="slides/slide38.xml"/><Relationship Id="rId7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8.xml"/><Relationship Id="rId49" Type="http://schemas.openxmlformats.org/officeDocument/2006/relationships/slide" Target="slides/slide21.xml"/><Relationship Id="rId57" Type="http://schemas.openxmlformats.org/officeDocument/2006/relationships/slide" Target="slides/slide29.xml"/><Relationship Id="rId61" Type="http://schemas.openxmlformats.org/officeDocument/2006/relationships/slide" Target="slides/slide33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3.xml"/><Relationship Id="rId44" Type="http://schemas.openxmlformats.org/officeDocument/2006/relationships/slide" Target="slides/slide16.xml"/><Relationship Id="rId52" Type="http://schemas.openxmlformats.org/officeDocument/2006/relationships/slide" Target="slides/slide24.xml"/><Relationship Id="rId60" Type="http://schemas.openxmlformats.org/officeDocument/2006/relationships/slide" Target="slides/slide32.xml"/><Relationship Id="rId65" Type="http://schemas.openxmlformats.org/officeDocument/2006/relationships/slide" Target="slides/slide37.xml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2.xml"/><Relationship Id="rId35" Type="http://schemas.openxmlformats.org/officeDocument/2006/relationships/slide" Target="slides/slide7.xml"/><Relationship Id="rId43" Type="http://schemas.openxmlformats.org/officeDocument/2006/relationships/slide" Target="slides/slide15.xml"/><Relationship Id="rId48" Type="http://schemas.openxmlformats.org/officeDocument/2006/relationships/slide" Target="slides/slide20.xml"/><Relationship Id="rId56" Type="http://schemas.openxmlformats.org/officeDocument/2006/relationships/slide" Target="slides/slide28.xml"/><Relationship Id="rId64" Type="http://schemas.openxmlformats.org/officeDocument/2006/relationships/slide" Target="slides/slide36.xml"/><Relationship Id="rId69" Type="http://schemas.openxmlformats.org/officeDocument/2006/relationships/slide" Target="slides/slide4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3.xml"/><Relationship Id="rId72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5.xml"/><Relationship Id="rId38" Type="http://schemas.openxmlformats.org/officeDocument/2006/relationships/slide" Target="slides/slide10.xml"/><Relationship Id="rId46" Type="http://schemas.openxmlformats.org/officeDocument/2006/relationships/slide" Target="slides/slide18.xml"/><Relationship Id="rId59" Type="http://schemas.openxmlformats.org/officeDocument/2006/relationships/slide" Target="slides/slide31.xml"/><Relationship Id="rId67" Type="http://schemas.openxmlformats.org/officeDocument/2006/relationships/slide" Target="slides/slide39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3.xml"/><Relationship Id="rId54" Type="http://schemas.openxmlformats.org/officeDocument/2006/relationships/slide" Target="slides/slide26.xml"/><Relationship Id="rId62" Type="http://schemas.openxmlformats.org/officeDocument/2006/relationships/slide" Target="slides/slide34.xml"/><Relationship Id="rId70" Type="http://schemas.openxmlformats.org/officeDocument/2006/relationships/slide" Target="slides/slide42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86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86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</a:lstStyle>
          <a:p>
            <a:fld id="{8EA40E52-481D-44DE-9237-E523F9F9656E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980605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/>
          </a:extLst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noProof="0" smtClean="0"/>
              <a:t>Cliquez pour modifier les styles du texte du masque</a:t>
            </a:r>
          </a:p>
          <a:p>
            <a:pPr lvl="1"/>
            <a:r>
              <a:rPr lang="fr-FR" altLang="en-US" noProof="0" smtClean="0"/>
              <a:t>Deuxième niveau</a:t>
            </a:r>
          </a:p>
          <a:p>
            <a:pPr lvl="2"/>
            <a:r>
              <a:rPr lang="fr-FR" altLang="en-US" noProof="0" smtClean="0"/>
              <a:t>Troisième niveau</a:t>
            </a:r>
          </a:p>
          <a:p>
            <a:pPr lvl="3"/>
            <a:r>
              <a:rPr lang="fr-FR" altLang="en-US" noProof="0" smtClean="0"/>
              <a:t>Quatrième niveau</a:t>
            </a:r>
          </a:p>
          <a:p>
            <a:pPr lvl="4"/>
            <a:r>
              <a:rPr lang="fr-FR" altLang="en-US" noProof="0" smtClean="0"/>
              <a:t>Cinquième niveau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" charset="0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9113"/>
            <a:ext cx="29448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" panose="02020603050405020304" pitchFamily="18" charset="0"/>
              </a:defRPr>
            </a:lvl1pPr>
          </a:lstStyle>
          <a:p>
            <a:fld id="{5B1C1CBE-DCA0-4528-A233-1FF2754176D8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2577442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CH" altLang="fr-FR" smtClean="0">
                <a:ea typeface="ＭＳ Ｐゴシック" panose="020B0600070205080204" pitchFamily="34" charset="-128"/>
              </a:rPr>
              <a:t>ISABELLE</a:t>
            </a:r>
            <a:endParaRPr lang="fr-BE" altLang="fr-FR" smtClean="0">
              <a:ea typeface="ＭＳ Ｐゴシック" panose="020B0600070205080204" pitchFamily="34" charset="-128"/>
            </a:endParaRPr>
          </a:p>
        </p:txBody>
      </p:sp>
      <p:sp>
        <p:nvSpPr>
          <p:cNvPr id="63491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C1055DE-0EC8-49B1-BADC-4B42D136B6A8}" type="slidenum">
              <a:rPr lang="fr-FR" altLang="fr-FR" sz="1200">
                <a:solidFill>
                  <a:prstClr val="black"/>
                </a:solidFill>
                <a:latin typeface="Calibri" panose="020F0502020204030204" pitchFamily="34" charset="0"/>
              </a:rPr>
              <a:pPr eaLnBrk="1" hangingPunct="1"/>
              <a:t>9</a:t>
            </a:fld>
            <a:endParaRPr lang="fr-FR" altLang="fr-FR" sz="120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9197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AAA70-8C0A-432E-94D5-CC55048C7B6A}" type="slidenum">
              <a:rPr lang="fr-FR" smtClean="0">
                <a:solidFill>
                  <a:prstClr val="black"/>
                </a:solidFill>
              </a:rPr>
              <a:pPr/>
              <a:t>29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183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AAA70-8C0A-432E-94D5-CC55048C7B6A}" type="slidenum">
              <a:rPr lang="fr-FR" smtClean="0">
                <a:solidFill>
                  <a:prstClr val="black"/>
                </a:solidFill>
              </a:rPr>
              <a:pPr/>
              <a:t>30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17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AAA70-8C0A-432E-94D5-CC55048C7B6A}" type="slidenum">
              <a:rPr lang="fr-FR" smtClean="0">
                <a:solidFill>
                  <a:prstClr val="black"/>
                </a:solidFill>
              </a:rPr>
              <a:pPr/>
              <a:t>32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195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AAA70-8C0A-432E-94D5-CC55048C7B6A}" type="slidenum">
              <a:rPr lang="fr-FR" smtClean="0">
                <a:solidFill>
                  <a:prstClr val="black"/>
                </a:solidFill>
              </a:rPr>
              <a:pPr/>
              <a:t>33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096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AAA70-8C0A-432E-94D5-CC55048C7B6A}" type="slidenum">
              <a:rPr lang="fr-FR" smtClean="0">
                <a:solidFill>
                  <a:prstClr val="black"/>
                </a:solidFill>
              </a:rPr>
              <a:pPr/>
              <a:t>35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741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AAA70-8C0A-432E-94D5-CC55048C7B6A}" type="slidenum">
              <a:rPr lang="fr-FR" smtClean="0">
                <a:solidFill>
                  <a:prstClr val="black"/>
                </a:solidFill>
              </a:rPr>
              <a:pPr/>
              <a:t>36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7569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AAAA70-8C0A-432E-94D5-CC55048C7B6A}" type="slidenum">
              <a:rPr lang="fr-FR" smtClean="0">
                <a:solidFill>
                  <a:prstClr val="black"/>
                </a:solidFill>
              </a:rPr>
              <a:pPr/>
              <a:t>38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0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BA9E80-637F-4470-9E14-E4CE66DA67F3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65478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175171-2807-4E1F-A31D-855596D28D00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68046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F0F04E-9864-475E-B25C-D24A4081B99F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127382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1BC2CC-005B-429B-A5F0-18E18E17B7C1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551460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896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735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17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191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0719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304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399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C90CF5-568B-4881-A587-CD3DF32E4FF1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1212346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243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1709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176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363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47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01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2846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602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199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80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14EC7C-9074-4454-8F56-4EFE61C719DC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9068983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551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441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90668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3575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4964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A3597-FB2F-48A0-979E-01EF830D6D2B}" type="datetimeFigureOut">
              <a:rPr lang="fr-BE" smtClean="0">
                <a:solidFill>
                  <a:srgbClr val="46464A"/>
                </a:solidFill>
              </a:rPr>
              <a:pPr/>
              <a:t>27/10/2015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srgbClr val="46464A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824CD-D0AD-4C54-BFA6-7D7248A4AC07}" type="slidenum">
              <a:rPr lang="fr-BE" smtClean="0">
                <a:solidFill>
                  <a:srgbClr val="46464A"/>
                </a:solidFill>
              </a:rPr>
              <a:pPr/>
              <a:t>‹N°›</a:t>
            </a:fld>
            <a:endParaRPr lang="fr-BE">
              <a:solidFill>
                <a:srgbClr val="46464A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4602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8B10A-4FCA-4A93-AC48-088DAEAB2072}" type="datetimeFigureOut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27/10/2015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8ADC2-26C1-411D-B004-B8EC91B81785}" type="slidenum">
              <a:rPr lang="fr-BE" smtClean="0">
                <a:solidFill>
                  <a:prstClr val="black">
                    <a:tint val="75000"/>
                  </a:prstClr>
                </a:solidFill>
              </a:rPr>
              <a:pPr/>
              <a:t>‹N°›</a:t>
            </a:fld>
            <a:endParaRPr lang="fr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7787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44A5A-3232-4D95-BC7B-EE017DCC7DFE}" type="datetimeFigureOut">
              <a:rPr lang="fr-BE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27/10/2015</a:t>
            </a:fld>
            <a:endParaRPr lang="fr-BE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43BBC-0507-416E-BA94-8D72D7B77585}" type="slidenum">
              <a:rPr lang="fr-BE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‹N°›</a:t>
            </a:fld>
            <a:endParaRPr lang="fr-BE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257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44A5A-3232-4D95-BC7B-EE017DCC7DFE}" type="datetimeFigureOut">
              <a:rPr lang="fr-BE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27/10/2015</a:t>
            </a:fld>
            <a:endParaRPr lang="fr-BE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43BBC-0507-416E-BA94-8D72D7B77585}" type="slidenum">
              <a:rPr lang="fr-BE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‹N°›</a:t>
            </a:fld>
            <a:endParaRPr lang="fr-BE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0166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44A5A-3232-4D95-BC7B-EE017DCC7DFE}" type="datetimeFigureOut">
              <a:rPr lang="fr-BE">
                <a:solidFill>
                  <a:srgbClr val="303030">
                    <a:lumMod val="90000"/>
                    <a:lumOff val="10000"/>
                  </a:srgbClr>
                </a:solidFill>
              </a:rPr>
              <a:pPr>
                <a:defRPr/>
              </a:pPr>
              <a:t>27/10/2015</a:t>
            </a:fld>
            <a:endParaRPr lang="fr-BE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43BBC-0507-416E-BA94-8D72D7B77585}" type="slidenum">
              <a:rPr lang="fr-BE">
                <a:solidFill>
                  <a:prstClr val="black">
                    <a:lumMod val="85000"/>
                    <a:lumOff val="15000"/>
                  </a:prstClr>
                </a:solidFill>
              </a:rPr>
              <a:pPr>
                <a:defRPr/>
              </a:pPr>
              <a:t>‹N°›</a:t>
            </a:fld>
            <a:endParaRPr lang="fr-BE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421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B5B631-D128-458F-AAC3-A955A209F9B6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888780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AED443-C5E8-49D8-A31C-9B7B08BC1B6D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365585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6026B-B96B-45E8-B581-E85A4EB3F746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49430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43FC45-FE68-4F57-8140-212DDB786B0F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052371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8AF063-5BFF-4B10-8B91-DC13DB408BA7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423687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62D81E-BA0D-4E99-B369-A142078DD2C4}" type="slidenum">
              <a:rPr lang="fr-FR" altLang="en-US"/>
              <a:pPr/>
              <a:t>‹N°›</a:t>
            </a:fld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571784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1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2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3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4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5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6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7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8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9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31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32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33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34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35.xml"/></Relationships>
</file>

<file path=ppt/slideMasters/_rels/slideMaster25.xml.rels><?xml version="1.0" encoding="UTF-8" standalone="yes"?>
<Relationships xmlns="http://schemas.openxmlformats.org/package/2006/relationships"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36.xml"/></Relationships>
</file>

<file path=ppt/slideMasters/_rels/slideMaster26.xml.rels><?xml version="1.0" encoding="UTF-8" standalone="yes"?>
<Relationships xmlns="http://schemas.openxmlformats.org/package/2006/relationships"><Relationship Id="rId2" Type="http://schemas.openxmlformats.org/officeDocument/2006/relationships/theme" Target="../theme/theme26.xml"/><Relationship Id="rId1" Type="http://schemas.openxmlformats.org/officeDocument/2006/relationships/slideLayout" Target="../slideLayouts/slideLayout37.xml"/></Relationships>
</file>

<file path=ppt/slideMasters/_rels/slideMaster27.xml.rels><?xml version="1.0" encoding="UTF-8" standalone="yes"?>
<Relationships xmlns="http://schemas.openxmlformats.org/package/2006/relationships"><Relationship Id="rId2" Type="http://schemas.openxmlformats.org/officeDocument/2006/relationships/theme" Target="../theme/theme27.xml"/><Relationship Id="rId1" Type="http://schemas.openxmlformats.org/officeDocument/2006/relationships/slideLayout" Target="../slideLayouts/slideLayout38.xml"/></Relationships>
</file>

<file path=ppt/slideMasters/_rels/slideMaster28.xml.rels><?xml version="1.0" encoding="UTF-8" standalone="yes"?>
<Relationships xmlns="http://schemas.openxmlformats.org/package/2006/relationships"><Relationship Id="rId2" Type="http://schemas.openxmlformats.org/officeDocument/2006/relationships/theme" Target="../theme/theme28.xml"/><Relationship Id="rId1" Type="http://schemas.openxmlformats.org/officeDocument/2006/relationships/slideLayout" Target="../slideLayouts/slideLayout39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9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1"/>
            </a:gs>
            <a:gs pos="100000">
              <a:srgbClr val="41414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et modifiez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US" smtClean="0"/>
              <a:t>Cliquez pour modifier les styles du texte du masque</a:t>
            </a:r>
          </a:p>
          <a:p>
            <a:pPr lvl="1"/>
            <a:r>
              <a:rPr lang="fr-FR" altLang="en-US" smtClean="0"/>
              <a:t>Deuxième niveau</a:t>
            </a:r>
          </a:p>
          <a:p>
            <a:pPr lvl="2"/>
            <a:r>
              <a:rPr lang="fr-FR" altLang="en-US" smtClean="0"/>
              <a:t>Troisième niveau</a:t>
            </a:r>
          </a:p>
          <a:p>
            <a:pPr lvl="3"/>
            <a:r>
              <a:rPr lang="fr-FR" altLang="en-US" smtClean="0"/>
              <a:t>Quatrième niveau</a:t>
            </a:r>
          </a:p>
          <a:p>
            <a:pPr lvl="4"/>
            <a:r>
              <a:rPr lang="fr-FR" alt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Times" panose="02020603050405020304" pitchFamily="18" charset="0"/>
              </a:defRPr>
            </a:lvl1pPr>
          </a:lstStyle>
          <a:p>
            <a:fld id="{0C239A40-C40B-4ED4-AD70-B75C53D0CC79}" type="slidenum">
              <a:rPr lang="fr-FR" altLang="en-US"/>
              <a:pPr/>
              <a:t>‹N°›</a:t>
            </a:fld>
            <a:endParaRPr lang="fr-F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53262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1835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4535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9029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0508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8714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9017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372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9116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1263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665883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1092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5759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9088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95828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D6A3597-FB2F-48A0-979E-01EF830D6D2B}" type="datetimeFigureOut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6F824CD-D0AD-4C54-BFA6-7D7248A4AC07}" type="slidenum">
              <a:rPr lang="fr-BE" smtClean="0">
                <a:solidFill>
                  <a:srgbClr val="46464A"/>
                </a:solidFill>
                <a:latin typeface="Franklin Gothic Medium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srgbClr val="46464A"/>
              </a:solidFill>
              <a:latin typeface="Franklin Gothic Medium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56697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F68B10A-4FCA-4A93-AC48-088DAEAB2072}" type="datetimeFigureOut">
              <a:rPr lang="fr-BE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BE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378ADC2-26C1-411D-B004-B8EC91B81785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BE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8648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fld id="{D2FAA71F-1438-4AF9-AA59-EB294A908AAB}" type="datetimeFigureOut">
              <a:rPr lang="fr-BE">
                <a:solidFill>
                  <a:srgbClr val="303030">
                    <a:lumMod val="90000"/>
                    <a:lumOff val="10000"/>
                  </a:srgbClr>
                </a:solidFill>
                <a:ea typeface="+mn-ea"/>
              </a:rPr>
              <a:pPr eaLnBrk="1" hangingPunct="1">
                <a:defRPr/>
              </a:pPr>
              <a:t>27/10/2015</a:t>
            </a:fld>
            <a:endParaRPr lang="fr-BE">
              <a:solidFill>
                <a:srgbClr val="303030">
                  <a:lumMod val="90000"/>
                  <a:lumOff val="10000"/>
                </a:srgb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endParaRPr lang="fr-BE">
              <a:solidFill>
                <a:srgbClr val="303030">
                  <a:lumMod val="90000"/>
                  <a:lumOff val="10000"/>
                </a:srgb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 eaLnBrk="1" hangingPunct="1">
              <a:defRPr/>
            </a:pPr>
            <a:fld id="{0D27C9BB-C985-47F2-8038-1C7E8C543AE7}" type="slidenum">
              <a:rPr lang="fr-BE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</a:rPr>
              <a:pPr eaLnBrk="1" hangingPunct="1">
                <a:defRPr/>
              </a:pPr>
              <a:t>‹N°›</a:t>
            </a:fld>
            <a:endParaRPr lang="fr-BE">
              <a:solidFill>
                <a:prstClr val="black">
                  <a:lumMod val="85000"/>
                  <a:lumOff val="15000"/>
                </a:prstClr>
              </a:solidFill>
              <a:ea typeface="+mn-e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935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fld id="{D2FAA71F-1438-4AF9-AA59-EB294A908AAB}" type="datetimeFigureOut">
              <a:rPr lang="fr-BE">
                <a:solidFill>
                  <a:srgbClr val="303030">
                    <a:lumMod val="90000"/>
                    <a:lumOff val="10000"/>
                  </a:srgbClr>
                </a:solidFill>
                <a:ea typeface="+mn-ea"/>
              </a:rPr>
              <a:pPr eaLnBrk="1" hangingPunct="1">
                <a:defRPr/>
              </a:pPr>
              <a:t>27/10/2015</a:t>
            </a:fld>
            <a:endParaRPr lang="fr-BE">
              <a:solidFill>
                <a:srgbClr val="303030">
                  <a:lumMod val="90000"/>
                  <a:lumOff val="10000"/>
                </a:srgb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endParaRPr lang="fr-BE">
              <a:solidFill>
                <a:srgbClr val="303030">
                  <a:lumMod val="90000"/>
                  <a:lumOff val="10000"/>
                </a:srgb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 eaLnBrk="1" hangingPunct="1">
              <a:defRPr/>
            </a:pPr>
            <a:fld id="{0D27C9BB-C985-47F2-8038-1C7E8C543AE7}" type="slidenum">
              <a:rPr lang="fr-BE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</a:rPr>
              <a:pPr eaLnBrk="1" hangingPunct="1">
                <a:defRPr/>
              </a:pPr>
              <a:t>‹N°›</a:t>
            </a:fld>
            <a:endParaRPr lang="fr-BE">
              <a:solidFill>
                <a:prstClr val="black">
                  <a:lumMod val="85000"/>
                  <a:lumOff val="15000"/>
                </a:prstClr>
              </a:solidFill>
              <a:ea typeface="+mn-e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72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fld id="{D2FAA71F-1438-4AF9-AA59-EB294A908AAB}" type="datetimeFigureOut">
              <a:rPr lang="fr-BE">
                <a:solidFill>
                  <a:srgbClr val="303030">
                    <a:lumMod val="90000"/>
                    <a:lumOff val="10000"/>
                  </a:srgbClr>
                </a:solidFill>
                <a:ea typeface="+mn-ea"/>
              </a:rPr>
              <a:pPr eaLnBrk="1" hangingPunct="1">
                <a:defRPr/>
              </a:pPr>
              <a:t>27/10/2015</a:t>
            </a:fld>
            <a:endParaRPr lang="fr-BE">
              <a:solidFill>
                <a:srgbClr val="303030">
                  <a:lumMod val="90000"/>
                  <a:lumOff val="10000"/>
                </a:srgbClr>
              </a:solidFill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defRPr/>
            </a:pPr>
            <a:endParaRPr lang="fr-BE">
              <a:solidFill>
                <a:srgbClr val="303030">
                  <a:lumMod val="90000"/>
                  <a:lumOff val="10000"/>
                </a:srgbClr>
              </a:solidFill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+mn-cs"/>
              </a:defRPr>
            </a:lvl1pPr>
          </a:lstStyle>
          <a:p>
            <a:pPr eaLnBrk="1" hangingPunct="1">
              <a:defRPr/>
            </a:pPr>
            <a:fld id="{0D27C9BB-C985-47F2-8038-1C7E8C543AE7}" type="slidenum">
              <a:rPr lang="fr-BE"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</a:rPr>
              <a:pPr eaLnBrk="1" hangingPunct="1">
                <a:defRPr/>
              </a:pPr>
              <a:t>‹N°›</a:t>
            </a:fld>
            <a:endParaRPr lang="fr-BE">
              <a:solidFill>
                <a:prstClr val="black">
                  <a:lumMod val="85000"/>
                  <a:lumOff val="15000"/>
                </a:prstClr>
              </a:solidFill>
              <a:ea typeface="+mn-e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5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 algn="l" rtl="0" fontAlgn="base">
        <a:spcBef>
          <a:spcPct val="0"/>
        </a:spcBef>
        <a:spcAft>
          <a:spcPct val="0"/>
        </a:spcAft>
        <a:defRPr sz="5400" kern="1200">
          <a:solidFill>
            <a:srgbClr val="26262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3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7968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2963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1328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45472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03404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07722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D007370-EA24-43E5-94B3-B68CBC1F2E77}" type="datetimeFigureOut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27/10/2015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8C3DA43-D5C8-47BE-82EB-3E9DA4520487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1036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aline.wery@uclouvain.be" TargetMode="Externa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gaetan.devos@uclouvain.be" TargetMode="Externa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mailto:aurelien.cornil@uclouvain.be" TargetMode="External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gaetan.devos@uclouvain.be" TargetMode="External"/><Relationship Id="rId2" Type="http://schemas.openxmlformats.org/officeDocument/2006/relationships/hyperlink" Target="http://uclep.be/about-tech-use-disorders-tud/" TargetMode="Externa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Relationship Id="rId5" Type="http://schemas.openxmlformats.org/officeDocument/2006/relationships/image" Target="../media/image23.gif"/><Relationship Id="rId4" Type="http://schemas.openxmlformats.org/officeDocument/2006/relationships/image" Target="../media/image2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.xml"/><Relationship Id="rId4" Type="http://schemas.openxmlformats.org/officeDocument/2006/relationships/image" Target="../media/image24.jp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5.xml"/><Relationship Id="rId6" Type="http://schemas.openxmlformats.org/officeDocument/2006/relationships/image" Target="../media/image23.gif"/><Relationship Id="rId5" Type="http://schemas.openxmlformats.org/officeDocument/2006/relationships/image" Target="../media/image28.tiff"/><Relationship Id="rId4" Type="http://schemas.openxmlformats.org/officeDocument/2006/relationships/image" Target="../media/image27.tif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7.xml"/><Relationship Id="rId6" Type="http://schemas.openxmlformats.org/officeDocument/2006/relationships/image" Target="../media/image23.gif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496888" y="2524125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3600" b="1" dirty="0" err="1" smtClean="0">
                <a:solidFill>
                  <a:schemeClr val="bg1"/>
                </a:solidFill>
                <a:latin typeface="Helvetica" pitchFamily="34" charset="0"/>
              </a:rPr>
              <a:t>Mémoires</a:t>
            </a:r>
            <a:r>
              <a:rPr lang="en-US" altLang="en-US" sz="3600" b="1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en-US" altLang="en-US" sz="3600" b="1" dirty="0" err="1" smtClean="0">
                <a:solidFill>
                  <a:schemeClr val="bg1"/>
                </a:solidFill>
                <a:latin typeface="Helvetica" pitchFamily="34" charset="0"/>
              </a:rPr>
              <a:t>proposés</a:t>
            </a:r>
            <a:r>
              <a:rPr lang="en-US" altLang="en-US" sz="3600" b="1" dirty="0" smtClean="0">
                <a:solidFill>
                  <a:schemeClr val="bg1"/>
                </a:solidFill>
                <a:latin typeface="Helvetica" pitchFamily="34" charset="0"/>
              </a:rPr>
              <a:t> par le LEP</a:t>
            </a:r>
            <a:endParaRPr lang="fr-FR" altLang="en-US" sz="3600" b="1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2052" name="Text Box 20"/>
          <p:cNvSpPr txBox="1">
            <a:spLocks noChangeArrowheads="1"/>
          </p:cNvSpPr>
          <p:nvPr/>
        </p:nvSpPr>
        <p:spPr bwMode="auto">
          <a:xfrm>
            <a:off x="1222375" y="144463"/>
            <a:ext cx="6202363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fr-BE" altLang="en-US" sz="1600" b="1" dirty="0" smtClean="0">
                <a:solidFill>
                  <a:srgbClr val="FDF5C3"/>
                </a:solidFill>
                <a:latin typeface="Helvetica" pitchFamily="34" charset="0"/>
              </a:rPr>
              <a:t>Institut de Recherches en Sciences Psychologiques (IPSY)</a:t>
            </a:r>
            <a:endParaRPr lang="en-US" altLang="en-US" sz="1600" b="1" dirty="0" smtClean="0">
              <a:solidFill>
                <a:srgbClr val="FDF5C3"/>
              </a:solidFill>
              <a:latin typeface="Helvetica" pitchFamily="34" charset="0"/>
            </a:endParaRPr>
          </a:p>
        </p:txBody>
      </p:sp>
      <p:pic>
        <p:nvPicPr>
          <p:cNvPr id="2053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5600" y="542925"/>
            <a:ext cx="7205663" cy="93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054" name="Line 28"/>
          <p:cNvSpPr>
            <a:spLocks noChangeShapeType="1"/>
          </p:cNvSpPr>
          <p:nvPr/>
        </p:nvSpPr>
        <p:spPr bwMode="auto">
          <a:xfrm>
            <a:off x="0" y="3435350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sp>
        <p:nvSpPr>
          <p:cNvPr id="2055" name="Text Box 29"/>
          <p:cNvSpPr txBox="1">
            <a:spLocks noChangeArrowheads="1"/>
          </p:cNvSpPr>
          <p:nvPr/>
        </p:nvSpPr>
        <p:spPr bwMode="auto">
          <a:xfrm>
            <a:off x="195263" y="3709988"/>
            <a:ext cx="86360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2800" b="1" dirty="0" err="1" smtClean="0">
                <a:solidFill>
                  <a:schemeClr val="bg1"/>
                </a:solidFill>
                <a:latin typeface="Helvetica" pitchFamily="34" charset="0"/>
              </a:rPr>
              <a:t>Présentation</a:t>
            </a:r>
            <a:r>
              <a:rPr lang="en-US" altLang="en-US" sz="2800" b="1" dirty="0" smtClean="0">
                <a:solidFill>
                  <a:schemeClr val="bg1"/>
                </a:solidFill>
                <a:latin typeface="Helvetica" pitchFamily="34" charset="0"/>
              </a:rPr>
              <a:t> des </a:t>
            </a:r>
            <a:r>
              <a:rPr lang="en-US" altLang="en-US" sz="2800" b="1" dirty="0" err="1" smtClean="0">
                <a:solidFill>
                  <a:schemeClr val="bg1"/>
                </a:solidFill>
                <a:latin typeface="Helvetica" pitchFamily="34" charset="0"/>
              </a:rPr>
              <a:t>thématiques</a:t>
            </a:r>
            <a:endParaRPr lang="fr-FR" altLang="en-US" sz="2800" b="1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  <p:sp>
        <p:nvSpPr>
          <p:cNvPr id="2056" name="Text Box 30"/>
          <p:cNvSpPr txBox="1">
            <a:spLocks noChangeArrowheads="1"/>
          </p:cNvSpPr>
          <p:nvPr/>
        </p:nvSpPr>
        <p:spPr bwMode="auto">
          <a:xfrm>
            <a:off x="508000" y="6275388"/>
            <a:ext cx="8636000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r">
              <a:defRPr/>
            </a:pPr>
            <a:r>
              <a:rPr lang="en-US" altLang="en-US" sz="2400" b="1" dirty="0" err="1" smtClean="0">
                <a:solidFill>
                  <a:schemeClr val="bg1"/>
                </a:solidFill>
                <a:latin typeface="Helvetica" pitchFamily="34" charset="0"/>
              </a:rPr>
              <a:t>Année</a:t>
            </a:r>
            <a:r>
              <a:rPr lang="en-US" altLang="en-US" sz="2400" b="1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  <a:r>
              <a:rPr lang="en-US" altLang="en-US" sz="2400" b="1" dirty="0" err="1" smtClean="0">
                <a:solidFill>
                  <a:schemeClr val="bg1"/>
                </a:solidFill>
                <a:latin typeface="Helvetica" pitchFamily="34" charset="0"/>
              </a:rPr>
              <a:t>académique</a:t>
            </a:r>
            <a:r>
              <a:rPr lang="en-US" altLang="en-US" sz="2400" b="1" dirty="0" smtClean="0">
                <a:solidFill>
                  <a:schemeClr val="bg1"/>
                </a:solidFill>
                <a:latin typeface="Helvetica" pitchFamily="34" charset="0"/>
              </a:rPr>
              <a:t> 2015-2016</a:t>
            </a:r>
            <a:endParaRPr lang="fr-FR" altLang="en-US" sz="2400" b="1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  <p:pic>
        <p:nvPicPr>
          <p:cNvPr id="2" name="Picture 12" descr="https://www.uclouvain.be/cps/ucl/doc/ir-ldri/images/logo_UCL_NEW_janv20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22238"/>
            <a:ext cx="1128712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fr-CH" dirty="0" smtClean="0"/>
              <a:t>Thème 1 – Projection dans le futur et impulsivité</a:t>
            </a:r>
          </a:p>
          <a:p>
            <a:pPr marL="45720" indent="0">
              <a:buNone/>
            </a:pPr>
            <a:endParaRPr lang="fr-CH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fr-CH" dirty="0" smtClean="0"/>
              <a:t> Plusieurs études récentes ont permis de souligner l’efficacité de la projection mentale dans le futur pour améliorer la capacité à différer une récompense dans le temps (</a:t>
            </a:r>
            <a:r>
              <a:rPr lang="fr-CH" dirty="0" err="1" smtClean="0"/>
              <a:t>e.g</a:t>
            </a:r>
            <a:r>
              <a:rPr lang="fr-CH" dirty="0" smtClean="0"/>
              <a:t>., </a:t>
            </a:r>
            <a:r>
              <a:rPr lang="fr-CH" dirty="0" err="1" smtClean="0"/>
              <a:t>Tinuke</a:t>
            </a:r>
            <a:r>
              <a:rPr lang="fr-CH" dirty="0" smtClean="0"/>
              <a:t> </a:t>
            </a:r>
            <a:r>
              <a:rPr lang="fr-CH" dirty="0" err="1" smtClean="0"/>
              <a:t>Oluyomi</a:t>
            </a:r>
            <a:r>
              <a:rPr lang="fr-CH" dirty="0" smtClean="0"/>
              <a:t> et al., 2013a; 2013b)</a:t>
            </a:r>
          </a:p>
          <a:p>
            <a:pPr>
              <a:buFont typeface="Wingdings" panose="05000000000000000000" pitchFamily="2" charset="2"/>
              <a:buChar char="q"/>
            </a:pPr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347143"/>
            <a:ext cx="8381260" cy="1054394"/>
          </a:xfrm>
        </p:spPr>
        <p:txBody>
          <a:bodyPr/>
          <a:lstStyle/>
          <a:p>
            <a:r>
              <a:rPr lang="fr-CH" dirty="0" smtClean="0"/>
              <a:t>Joël Billieux</a:t>
            </a:r>
            <a:br>
              <a:rPr lang="fr-CH" dirty="0" smtClean="0"/>
            </a:br>
            <a:r>
              <a:rPr lang="fr-CH" sz="1600" dirty="0"/>
              <a:t>Thème 1 – Projection dans le futur et impulsivité</a:t>
            </a:r>
            <a:r>
              <a:rPr lang="fr-CH" dirty="0"/>
              <a:t/>
            </a:r>
            <a:br>
              <a:rPr lang="fr-CH" dirty="0"/>
            </a:br>
            <a:endParaRPr lang="fr-BE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887711"/>
            <a:ext cx="5309222" cy="248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7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51520" y="1719070"/>
            <a:ext cx="8640959" cy="473426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fr-CH" dirty="0" smtClean="0"/>
              <a:t> Deux mémoires disponibles (indépendants)</a:t>
            </a:r>
          </a:p>
          <a:p>
            <a:pPr>
              <a:buFont typeface="Wingdings" panose="05000000000000000000" pitchFamily="2" charset="2"/>
              <a:buChar char="q"/>
            </a:pPr>
            <a:endParaRPr lang="fr-CH" dirty="0"/>
          </a:p>
          <a:p>
            <a:pPr>
              <a:buFont typeface="Wingdings" panose="05000000000000000000" pitchFamily="2" charset="2"/>
              <a:buChar char="q"/>
            </a:pPr>
            <a:r>
              <a:rPr lang="fr-CH" dirty="0" smtClean="0"/>
              <a:t> Question de recherche à élaborer</a:t>
            </a:r>
          </a:p>
          <a:p>
            <a:pPr marL="45720" indent="0">
              <a:buNone/>
            </a:pPr>
            <a:endParaRPr lang="fr-CH" dirty="0"/>
          </a:p>
          <a:p>
            <a:pPr>
              <a:buFont typeface="Wingdings" panose="05000000000000000000" pitchFamily="2" charset="2"/>
              <a:buChar char="q"/>
            </a:pPr>
            <a:r>
              <a:rPr lang="fr-CH" dirty="0" smtClean="0"/>
              <a:t> Etude réalisée chez des personnes de la population générale avec profils impulsifs spécifiques </a:t>
            </a:r>
          </a:p>
          <a:p>
            <a:pPr marL="45720" indent="0">
              <a:buNone/>
            </a:pPr>
            <a:endParaRPr lang="fr-CH" dirty="0"/>
          </a:p>
          <a:p>
            <a:pPr>
              <a:buFont typeface="Wingdings" panose="05000000000000000000" pitchFamily="2" charset="2"/>
              <a:buChar char="q"/>
            </a:pPr>
            <a:r>
              <a:rPr lang="fr-CH" dirty="0" smtClean="0"/>
              <a:t> Potentielles questions de recherche :</a:t>
            </a:r>
          </a:p>
          <a:p>
            <a:pPr marL="45720" indent="0">
              <a:buNone/>
            </a:pPr>
            <a:r>
              <a:rPr lang="fr-CH" dirty="0" smtClean="0"/>
              <a:t>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fr-CH" sz="1400" dirty="0" smtClean="0"/>
              <a:t> Tester l’efficacité de la projection mentale dans le futur en fonction des profils individuels (préexistants) d’impulsivité 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fr-CH" sz="1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fr-CH" sz="1400" dirty="0" smtClean="0"/>
              <a:t> Tester </a:t>
            </a:r>
            <a:r>
              <a:rPr lang="fr-CH" sz="1400" dirty="0"/>
              <a:t>l’efficacité de la projection mentale dans le futur en </a:t>
            </a:r>
            <a:r>
              <a:rPr lang="fr-CH" sz="1400" dirty="0" smtClean="0"/>
              <a:t>lien avec des comportements problématiques spécifiques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fr-CH" sz="14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fr-CH" sz="1400" dirty="0"/>
              <a:t> </a:t>
            </a:r>
            <a:r>
              <a:rPr lang="fr-CH" sz="1400" dirty="0" smtClean="0"/>
              <a:t>Tester le maintien (à court terme) des effets de la projection mentale dans le futur sur les conduites impulsives</a:t>
            </a:r>
          </a:p>
          <a:p>
            <a:pPr>
              <a:buFont typeface="Wingdings" panose="05000000000000000000" pitchFamily="2" charset="2"/>
              <a:buChar char="q"/>
            </a:pPr>
            <a:endParaRPr lang="fr-CH" dirty="0"/>
          </a:p>
          <a:p>
            <a:pPr>
              <a:buFont typeface="Wingdings" panose="05000000000000000000" pitchFamily="2" charset="2"/>
              <a:buChar char="q"/>
            </a:pPr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347143"/>
            <a:ext cx="8381260" cy="1054394"/>
          </a:xfrm>
        </p:spPr>
        <p:txBody>
          <a:bodyPr/>
          <a:lstStyle/>
          <a:p>
            <a:r>
              <a:rPr lang="fr-CH" dirty="0" smtClean="0"/>
              <a:t/>
            </a:r>
            <a:br>
              <a:rPr lang="fr-CH" dirty="0" smtClean="0"/>
            </a:br>
            <a:r>
              <a:rPr lang="fr-CH" dirty="0" smtClean="0"/>
              <a:t>Joël Billieux</a:t>
            </a:r>
            <a:br>
              <a:rPr lang="fr-CH" dirty="0" smtClean="0"/>
            </a:br>
            <a:r>
              <a:rPr lang="fr-CH" sz="1600" dirty="0"/>
              <a:t>Thème 1 – Projection dans le futur et impulsivité</a:t>
            </a:r>
            <a:br>
              <a:rPr lang="fr-CH" sz="1600" dirty="0"/>
            </a:br>
            <a:r>
              <a:rPr lang="fr-CH" dirty="0"/>
              <a:t/>
            </a:r>
            <a:br>
              <a:rPr lang="fr-CH" dirty="0"/>
            </a:b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621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73426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fr-CH" dirty="0" smtClean="0"/>
              <a:t> Mémoires réalisés en collaboration avec Frank </a:t>
            </a:r>
            <a:r>
              <a:rPr lang="fr-CH" dirty="0" err="1" smtClean="0"/>
              <a:t>Laroi</a:t>
            </a:r>
            <a:r>
              <a:rPr lang="fr-CH" dirty="0" smtClean="0"/>
              <a:t> et Julien </a:t>
            </a:r>
            <a:r>
              <a:rPr lang="fr-CH" dirty="0" err="1" smtClean="0"/>
              <a:t>Laloyaux</a:t>
            </a:r>
            <a:r>
              <a:rPr lang="fr-CH" dirty="0" smtClean="0"/>
              <a:t> (ULG) – Deux places disponibles</a:t>
            </a:r>
          </a:p>
          <a:p>
            <a:pPr>
              <a:buFont typeface="Wingdings" panose="05000000000000000000" pitchFamily="2" charset="2"/>
              <a:buChar char="q"/>
            </a:pPr>
            <a:endParaRPr lang="fr-CH" dirty="0"/>
          </a:p>
          <a:p>
            <a:pPr>
              <a:buFont typeface="Wingdings" panose="05000000000000000000" pitchFamily="2" charset="2"/>
              <a:buChar char="q"/>
            </a:pPr>
            <a:r>
              <a:rPr lang="fr-CH" dirty="0" smtClean="0"/>
              <a:t> Mémoires dont la question de recherche est en élaboration dans le cadre de la thèse de Julien </a:t>
            </a:r>
            <a:r>
              <a:rPr lang="fr-CH" dirty="0" err="1" smtClean="0"/>
              <a:t>Laloyaux</a:t>
            </a:r>
            <a:r>
              <a:rPr lang="fr-CH" dirty="0" smtClean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endParaRPr lang="fr-CH" dirty="0"/>
          </a:p>
          <a:p>
            <a:pPr>
              <a:buFont typeface="Wingdings" panose="05000000000000000000" pitchFamily="2" charset="2"/>
              <a:buChar char="q"/>
            </a:pPr>
            <a:r>
              <a:rPr lang="fr-CH" dirty="0" smtClean="0"/>
              <a:t> Etude réalisée chez des personnes de la population générale avec propension aux hallucinations et aux idées délirantes (échantillon commun pour les deux études, N = 100)</a:t>
            </a:r>
          </a:p>
          <a:p>
            <a:pPr>
              <a:buFont typeface="Wingdings" panose="05000000000000000000" pitchFamily="2" charset="2"/>
              <a:buChar char="q"/>
            </a:pPr>
            <a:endParaRPr lang="fr-CH" dirty="0"/>
          </a:p>
          <a:p>
            <a:pPr>
              <a:buFont typeface="Wingdings" panose="05000000000000000000" pitchFamily="2" charset="2"/>
              <a:buChar char="q"/>
            </a:pPr>
            <a:r>
              <a:rPr lang="fr-CH" dirty="0"/>
              <a:t> </a:t>
            </a:r>
            <a:r>
              <a:rPr lang="fr-CH" dirty="0" smtClean="0"/>
              <a:t>Tester les rôles conjoints de </a:t>
            </a:r>
            <a:r>
              <a:rPr lang="fr-CH" i="1" dirty="0" smtClean="0"/>
              <a:t>l’activation émotionnelle </a:t>
            </a:r>
            <a:r>
              <a:rPr lang="fr-CH" dirty="0" smtClean="0"/>
              <a:t>et des </a:t>
            </a:r>
            <a:r>
              <a:rPr lang="fr-CH" i="1" dirty="0" smtClean="0"/>
              <a:t>ressources cognitives disponibles </a:t>
            </a:r>
            <a:r>
              <a:rPr lang="fr-CH" dirty="0" smtClean="0"/>
              <a:t>dans le déclenchement des idées délirantes et des hallucinations  </a:t>
            </a:r>
          </a:p>
          <a:p>
            <a:pPr>
              <a:buFont typeface="Wingdings" panose="05000000000000000000" pitchFamily="2" charset="2"/>
              <a:buChar char="q"/>
            </a:pPr>
            <a:endParaRPr lang="fr-CH" dirty="0"/>
          </a:p>
          <a:p>
            <a:pPr>
              <a:buFont typeface="Wingdings" panose="05000000000000000000" pitchFamily="2" charset="2"/>
              <a:buChar char="q"/>
            </a:pPr>
            <a:r>
              <a:rPr lang="fr-CH" dirty="0" smtClean="0"/>
              <a:t> Approche dimensionnelle (cf. Richard </a:t>
            </a:r>
            <a:r>
              <a:rPr lang="fr-CH" dirty="0" err="1" smtClean="0"/>
              <a:t>Bentall</a:t>
            </a:r>
            <a:r>
              <a:rPr lang="fr-CH" dirty="0" smtClean="0"/>
              <a:t>, 2004)</a:t>
            </a:r>
            <a:endParaRPr lang="fr-CH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1000" y="347143"/>
            <a:ext cx="8381260" cy="1054394"/>
          </a:xfrm>
        </p:spPr>
        <p:txBody>
          <a:bodyPr/>
          <a:lstStyle/>
          <a:p>
            <a:r>
              <a:rPr lang="fr-CH" dirty="0" smtClean="0"/>
              <a:t>Joël Billieux</a:t>
            </a:r>
            <a:br>
              <a:rPr lang="fr-CH" dirty="0" smtClean="0"/>
            </a:br>
            <a:r>
              <a:rPr lang="fr-CH" sz="1600" dirty="0" smtClean="0"/>
              <a:t>Thème 2 </a:t>
            </a:r>
            <a:r>
              <a:rPr lang="fr-CH" sz="1600" dirty="0"/>
              <a:t>– </a:t>
            </a:r>
            <a:r>
              <a:rPr lang="fr-CH" sz="1600" dirty="0" smtClean="0"/>
              <a:t>Mécanismes impliques dans les </a:t>
            </a:r>
            <a:r>
              <a:rPr lang="fr-CH" sz="1600" dirty="0" err="1" smtClean="0"/>
              <a:t>idees</a:t>
            </a:r>
            <a:r>
              <a:rPr lang="fr-CH" sz="1600" dirty="0" smtClean="0"/>
              <a:t> </a:t>
            </a:r>
            <a:r>
              <a:rPr lang="fr-CH" sz="1600" dirty="0" err="1" smtClean="0"/>
              <a:t>delirantes</a:t>
            </a:r>
            <a:r>
              <a:rPr lang="fr-CH" sz="1600" dirty="0" smtClean="0"/>
              <a:t> et les hallucinations </a:t>
            </a:r>
            <a:r>
              <a:rPr lang="fr-CH" dirty="0"/>
              <a:t/>
            </a:r>
            <a:br>
              <a:rPr lang="fr-CH" dirty="0"/>
            </a:b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3292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BE" sz="2400" dirty="0" smtClean="0"/>
              <a:t>Deux thèmes:</a:t>
            </a:r>
          </a:p>
          <a:p>
            <a:pPr marL="708660" lvl="1" indent="-342900">
              <a:buFont typeface="+mj-lt"/>
              <a:buAutoNum type="arabicPeriod"/>
            </a:pPr>
            <a:r>
              <a:rPr lang="fr-BE" sz="2000" b="1" dirty="0" smtClean="0"/>
              <a:t>Le rôle </a:t>
            </a:r>
            <a:r>
              <a:rPr lang="fr-BE" sz="2000" b="1" dirty="0"/>
              <a:t>des facteurs motivationnels dans l'utilisation problématique de </a:t>
            </a:r>
            <a:r>
              <a:rPr lang="fr-BE" sz="2000" b="1" dirty="0" smtClean="0"/>
              <a:t>cybersexualité </a:t>
            </a:r>
            <a:r>
              <a:rPr lang="fr-BE" sz="2000" b="1" dirty="0"/>
              <a:t>chez les </a:t>
            </a:r>
            <a:r>
              <a:rPr lang="fr-BE" sz="2000" b="1" dirty="0" smtClean="0"/>
              <a:t>hommes</a:t>
            </a:r>
          </a:p>
          <a:p>
            <a:pPr lvl="2"/>
            <a:r>
              <a:rPr lang="fr-BE" sz="1800" dirty="0" smtClean="0"/>
              <a:t>Etude quantitative en population clinique</a:t>
            </a:r>
          </a:p>
          <a:p>
            <a:pPr marL="708660" lvl="1" indent="-342900">
              <a:buFont typeface="+mj-lt"/>
              <a:buAutoNum type="arabicPeriod"/>
            </a:pPr>
            <a:r>
              <a:rPr lang="fr-BE" sz="2000" b="1" dirty="0"/>
              <a:t>L</a:t>
            </a:r>
            <a:r>
              <a:rPr lang="fr-BE" sz="2000" b="1" dirty="0" smtClean="0"/>
              <a:t>e </a:t>
            </a:r>
            <a:r>
              <a:rPr lang="fr-BE" sz="2000" b="1" dirty="0"/>
              <a:t>rôle de l'image et de l'estime de soi dans l'utilisation </a:t>
            </a:r>
            <a:r>
              <a:rPr lang="fr-BE" sz="2000" b="1" dirty="0" smtClean="0"/>
              <a:t>problématique </a:t>
            </a:r>
            <a:r>
              <a:rPr lang="fr-BE" sz="2000" b="1" dirty="0"/>
              <a:t>de </a:t>
            </a:r>
            <a:r>
              <a:rPr lang="fr-BE" sz="2000" b="1" dirty="0" smtClean="0"/>
              <a:t>cybersexualité </a:t>
            </a:r>
            <a:r>
              <a:rPr lang="fr-BE" sz="2000" b="1" dirty="0"/>
              <a:t>chez les </a:t>
            </a:r>
            <a:r>
              <a:rPr lang="fr-BE" sz="2000" b="1" dirty="0" smtClean="0"/>
              <a:t>hommes</a:t>
            </a:r>
          </a:p>
          <a:p>
            <a:pPr lvl="2"/>
            <a:r>
              <a:rPr lang="fr-BE" sz="1800" dirty="0" smtClean="0"/>
              <a:t>Etude quantitative en population générale</a:t>
            </a:r>
          </a:p>
          <a:p>
            <a:r>
              <a:rPr lang="fr-BE" sz="2400" dirty="0"/>
              <a:t>Un étudiant par </a:t>
            </a:r>
            <a:r>
              <a:rPr lang="fr-BE" sz="2400" dirty="0" smtClean="0"/>
              <a:t>thème</a:t>
            </a:r>
          </a:p>
          <a:p>
            <a:pPr lvl="1"/>
            <a:endParaRPr lang="fr-BE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Aline </a:t>
            </a:r>
            <a:r>
              <a:rPr lang="fr-BE" dirty="0" err="1" smtClean="0"/>
              <a:t>Wéry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8689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800" dirty="0"/>
              <a:t>Intérêt pour un des 2 thèmes:</a:t>
            </a:r>
          </a:p>
          <a:p>
            <a:pPr lvl="1"/>
            <a:r>
              <a:rPr lang="fr-BE" sz="2400" dirty="0"/>
              <a:t>Rédiger 1 </a:t>
            </a:r>
            <a:r>
              <a:rPr lang="fr-BE" sz="2400" dirty="0" smtClean="0"/>
              <a:t>à 2 page(s) comprenant: </a:t>
            </a:r>
          </a:p>
          <a:p>
            <a:pPr lvl="2"/>
            <a:r>
              <a:rPr lang="fr-BE" sz="2000" dirty="0" smtClean="0"/>
              <a:t>Votre motivation pour le sujet (mentionner </a:t>
            </a:r>
            <a:r>
              <a:rPr lang="fr-BE" sz="2000" dirty="0"/>
              <a:t>clairement le thème </a:t>
            </a:r>
            <a:r>
              <a:rPr lang="fr-BE" sz="2000" dirty="0" smtClean="0"/>
              <a:t>sélectionné) </a:t>
            </a:r>
            <a:endParaRPr lang="fr-BE" sz="2000" dirty="0"/>
          </a:p>
          <a:p>
            <a:pPr lvl="2"/>
            <a:r>
              <a:rPr lang="fr-BE" sz="2000" dirty="0" smtClean="0"/>
              <a:t>Votre réflexion sur les </a:t>
            </a:r>
            <a:r>
              <a:rPr lang="fr-BE" sz="2000" dirty="0"/>
              <a:t>facteurs à investiguer et </a:t>
            </a:r>
            <a:r>
              <a:rPr lang="fr-BE" sz="2000" dirty="0" smtClean="0"/>
              <a:t>la justification de </a:t>
            </a:r>
            <a:r>
              <a:rPr lang="fr-BE" sz="2000" dirty="0"/>
              <a:t>ce choix </a:t>
            </a:r>
            <a:r>
              <a:rPr lang="fr-BE" sz="2000" dirty="0" smtClean="0"/>
              <a:t>(sur </a:t>
            </a:r>
            <a:r>
              <a:rPr lang="fr-BE" sz="2000" dirty="0"/>
              <a:t>base de la littérature </a:t>
            </a:r>
            <a:r>
              <a:rPr lang="fr-BE" sz="2000" dirty="0" smtClean="0"/>
              <a:t>(2</a:t>
            </a:r>
            <a:r>
              <a:rPr lang="fr-BE" sz="2000" dirty="0"/>
              <a:t>-3 </a:t>
            </a:r>
            <a:r>
              <a:rPr lang="fr-BE" sz="2000" dirty="0" smtClean="0"/>
              <a:t>références))</a:t>
            </a:r>
            <a:endParaRPr lang="fr-BE" sz="2000" dirty="0"/>
          </a:p>
          <a:p>
            <a:pPr lvl="1"/>
            <a:r>
              <a:rPr lang="fr-BE" sz="2400" dirty="0"/>
              <a:t>A m'envoyer par mail (</a:t>
            </a:r>
            <a:r>
              <a:rPr lang="fr-BE" sz="2400" dirty="0">
                <a:hlinkClick r:id="rId2"/>
              </a:rPr>
              <a:t>aline.wery@uclouvain.be</a:t>
            </a:r>
            <a:r>
              <a:rPr lang="fr-BE" sz="2400" dirty="0"/>
              <a:t>) pour le lundi 23 </a:t>
            </a:r>
            <a:r>
              <a:rPr lang="fr-BE" sz="2400" dirty="0" smtClean="0"/>
              <a:t>novembre au plus tard</a:t>
            </a:r>
            <a:endParaRPr lang="fr-BE" sz="2400" dirty="0"/>
          </a:p>
          <a:p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Aline </a:t>
            </a:r>
            <a:r>
              <a:rPr lang="fr-BE" dirty="0" err="1"/>
              <a:t>Wéry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5477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400" dirty="0" smtClean="0"/>
              <a:t>Un thème</a:t>
            </a:r>
          </a:p>
          <a:p>
            <a:endParaRPr lang="fr-BE" sz="2400" dirty="0" smtClean="0"/>
          </a:p>
          <a:p>
            <a:pPr lvl="1"/>
            <a:r>
              <a:rPr lang="fr-BE" sz="2200" dirty="0" smtClean="0"/>
              <a:t>Le </a:t>
            </a:r>
            <a:r>
              <a:rPr lang="fr-BE" sz="2200" dirty="0" err="1" smtClean="0"/>
              <a:t>Ré-entrainement</a:t>
            </a:r>
            <a:r>
              <a:rPr lang="fr-BE" sz="2200" dirty="0" smtClean="0"/>
              <a:t> de l’inhibition dans une population de joueurs réguliers (2X/semaine). Joueurs de Poker et/ou Machines à sous.</a:t>
            </a:r>
          </a:p>
          <a:p>
            <a:pPr lvl="1"/>
            <a:endParaRPr lang="fr-BE" sz="2200" dirty="0" smtClean="0"/>
          </a:p>
          <a:p>
            <a:pPr lvl="2"/>
            <a:r>
              <a:rPr lang="fr-BE" sz="2000" dirty="0" smtClean="0"/>
              <a:t>Étude quantitative : questionnaires, tâches informatisées. </a:t>
            </a:r>
          </a:p>
          <a:p>
            <a:pPr lvl="2"/>
            <a:endParaRPr lang="fr-BE" sz="2000" dirty="0"/>
          </a:p>
          <a:p>
            <a:r>
              <a:rPr lang="fr-BE" sz="2400" dirty="0" smtClean="0"/>
              <a:t>Un ou deux étudiants</a:t>
            </a:r>
          </a:p>
          <a:p>
            <a:pPr lvl="1"/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Gaëtan Devos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5191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spcBef>
                <a:spcPct val="15000"/>
              </a:spcBef>
              <a:buFont typeface="Wingdings" charset="2"/>
              <a:buChar char="Ø"/>
              <a:defRPr/>
            </a:pPr>
            <a:r>
              <a:rPr lang="fr-CH" dirty="0"/>
              <a:t>Les déficits d’inhibition, dans le jeu problématique, permettraient de prédire (</a:t>
            </a:r>
            <a:r>
              <a:rPr lang="fr-CH" sz="1400" dirty="0"/>
              <a:t>voir par ex. </a:t>
            </a:r>
            <a:r>
              <a:rPr lang="fr-CH" sz="1400" dirty="0" err="1"/>
              <a:t>Goudriaan</a:t>
            </a:r>
            <a:r>
              <a:rPr lang="fr-CH" sz="1400" dirty="0"/>
              <a:t> et al., 2006; Guillou-</a:t>
            </a:r>
            <a:r>
              <a:rPr lang="fr-CH" sz="1400" dirty="0" err="1"/>
              <a:t>Landréat</a:t>
            </a:r>
            <a:r>
              <a:rPr lang="fr-CH" sz="1400" dirty="0"/>
              <a:t> et al., 2012</a:t>
            </a:r>
            <a:r>
              <a:rPr lang="fr-CH" dirty="0"/>
              <a:t>)  : </a:t>
            </a:r>
          </a:p>
          <a:p>
            <a:pPr algn="ctr">
              <a:spcBef>
                <a:spcPct val="15000"/>
              </a:spcBef>
              <a:buFont typeface="Wingdings" charset="2"/>
              <a:buChar char="Ø"/>
              <a:defRPr/>
            </a:pPr>
            <a:endParaRPr lang="fr-CH" dirty="0"/>
          </a:p>
          <a:p>
            <a:pPr algn="ctr">
              <a:spcBef>
                <a:spcPct val="15000"/>
              </a:spcBef>
              <a:buFont typeface="Wingdings" charset="2"/>
              <a:buChar char="Ø"/>
              <a:defRPr/>
            </a:pPr>
            <a:endParaRPr lang="fr-CH" dirty="0"/>
          </a:p>
          <a:p>
            <a:pPr algn="ctr">
              <a:spcBef>
                <a:spcPct val="15000"/>
              </a:spcBef>
              <a:defRPr/>
            </a:pPr>
            <a:r>
              <a:rPr lang="fr-CH" dirty="0"/>
              <a:t>Le statut de «joueur pathologique» (critères DSM-IV-TR)</a:t>
            </a:r>
          </a:p>
          <a:p>
            <a:pPr algn="ctr">
              <a:spcBef>
                <a:spcPct val="15000"/>
              </a:spcBef>
              <a:defRPr/>
            </a:pPr>
            <a:r>
              <a:rPr lang="fr-CH" dirty="0"/>
              <a:t>La sévérité des conséquences négatives du jeu dans la vie quotidienne (par ex. sur le plan professionnel, personnel, social)</a:t>
            </a:r>
          </a:p>
          <a:p>
            <a:pPr algn="ctr">
              <a:spcBef>
                <a:spcPct val="15000"/>
              </a:spcBef>
              <a:defRPr/>
            </a:pPr>
            <a:r>
              <a:rPr lang="fr-CH" dirty="0"/>
              <a:t>La rechute après un traitement psychologique</a:t>
            </a:r>
          </a:p>
          <a:p>
            <a:pPr algn="ctr">
              <a:spcBef>
                <a:spcPct val="15000"/>
              </a:spcBef>
              <a:defRPr/>
            </a:pPr>
            <a:r>
              <a:rPr lang="fr-CH" dirty="0"/>
              <a:t>L’abandon d’une prise en charge psychothérapeutique</a:t>
            </a:r>
          </a:p>
          <a:p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Gaëtan Devos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2968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endParaRPr lang="fr-BE" dirty="0"/>
          </a:p>
          <a:p>
            <a:endParaRPr lang="fr-BE" dirty="0" smtClean="0"/>
          </a:p>
          <a:p>
            <a:r>
              <a:rPr lang="fr-BE" dirty="0" smtClean="0"/>
              <a:t>Si intéressé, </a:t>
            </a:r>
            <a:r>
              <a:rPr lang="fr-BE" dirty="0" smtClean="0">
                <a:hlinkClick r:id="rId2"/>
              </a:rPr>
              <a:t>gaetan.devos@uclouvain.be</a:t>
            </a:r>
            <a:r>
              <a:rPr lang="fr-BE" dirty="0" smtClean="0"/>
              <a:t> pour prendre rendez-vous.  </a:t>
            </a:r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Gaëtan Devos</a:t>
            </a:r>
            <a:endParaRPr lang="fr-B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38336"/>
            <a:ext cx="372556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3944937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718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1781937"/>
          </a:xfrm>
        </p:spPr>
        <p:txBody>
          <a:bodyPr/>
          <a:lstStyle/>
          <a:p>
            <a:r>
              <a:rPr lang="fr-BE" dirty="0" smtClean="0"/>
              <a:t>CRAVING?</a:t>
            </a:r>
          </a:p>
          <a:p>
            <a:endParaRPr lang="fr-BE" dirty="0"/>
          </a:p>
          <a:p>
            <a:pPr lvl="1"/>
            <a:r>
              <a:rPr lang="fr-BE" dirty="0" smtClean="0"/>
              <a:t>Différents </a:t>
            </a:r>
            <a:r>
              <a:rPr lang="fr-BE" smtClean="0"/>
              <a:t>déclencheurs possibles: </a:t>
            </a:r>
            <a:r>
              <a:rPr lang="fr-BE" dirty="0" smtClean="0"/>
              <a:t>indices externes, réactions d’anticipation, pensées connectées, émotions désagréables (négatives), sensations physiologiques</a:t>
            </a:r>
          </a:p>
          <a:p>
            <a:pPr marL="365760" lvl="1" indent="0">
              <a:buNone/>
            </a:pPr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AuréLIEN</a:t>
            </a:r>
            <a:r>
              <a:rPr lang="fr-BE" dirty="0" smtClean="0"/>
              <a:t> CORNIL</a:t>
            </a:r>
            <a:endParaRPr lang="fr-BE" dirty="0"/>
          </a:p>
        </p:txBody>
      </p:sp>
      <p:sp>
        <p:nvSpPr>
          <p:cNvPr id="4" name="ZoneTexte 3"/>
          <p:cNvSpPr txBox="1"/>
          <p:nvPr/>
        </p:nvSpPr>
        <p:spPr>
          <a:xfrm>
            <a:off x="2663788" y="3862789"/>
            <a:ext cx="1440160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>
                <a:solidFill>
                  <a:srgbClr val="000000"/>
                </a:solidFill>
                <a:latin typeface="Franklin Gothic Medium"/>
                <a:ea typeface="+mn-ea"/>
              </a:rPr>
              <a:t>Pensées et images liées au désir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627784" y="5446965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>
                <a:solidFill>
                  <a:srgbClr val="000000"/>
                </a:solidFill>
                <a:latin typeface="Franklin Gothic Medium"/>
                <a:ea typeface="+mn-ea"/>
              </a:rPr>
              <a:t>Plaisir et Soulagement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51520" y="4654877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>
                <a:solidFill>
                  <a:srgbClr val="000000"/>
                </a:solidFill>
                <a:latin typeface="Franklin Gothic Medium"/>
                <a:ea typeface="+mn-ea"/>
              </a:rPr>
              <a:t>Sentiment de manque</a:t>
            </a:r>
          </a:p>
        </p:txBody>
      </p:sp>
      <p:cxnSp>
        <p:nvCxnSpPr>
          <p:cNvPr id="8" name="Connecteur en arc 7"/>
          <p:cNvCxnSpPr>
            <a:stCxn id="6" idx="2"/>
            <a:endCxn id="5" idx="2"/>
          </p:cNvCxnSpPr>
          <p:nvPr/>
        </p:nvCxnSpPr>
        <p:spPr>
          <a:xfrm rot="16200000" flipH="1">
            <a:off x="1763688" y="4473116"/>
            <a:ext cx="792088" cy="2448272"/>
          </a:xfrm>
          <a:prstGeom prst="curvedConnector3">
            <a:avLst>
              <a:gd name="adj1" fmla="val 128860"/>
            </a:avLst>
          </a:prstGeom>
          <a:ln w="73025"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en arc 9"/>
          <p:cNvCxnSpPr>
            <a:stCxn id="6" idx="0"/>
            <a:endCxn id="4" idx="1"/>
          </p:cNvCxnSpPr>
          <p:nvPr/>
        </p:nvCxnSpPr>
        <p:spPr>
          <a:xfrm rot="5400000" flipH="1" flipV="1">
            <a:off x="1637674" y="3628763"/>
            <a:ext cx="324036" cy="1728192"/>
          </a:xfrm>
          <a:prstGeom prst="curvedConnector2">
            <a:avLst/>
          </a:prstGeom>
          <a:ln w="73025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en arc 11"/>
          <p:cNvCxnSpPr>
            <a:stCxn id="5" idx="3"/>
            <a:endCxn id="4" idx="3"/>
          </p:cNvCxnSpPr>
          <p:nvPr/>
        </p:nvCxnSpPr>
        <p:spPr>
          <a:xfrm flipH="1" flipV="1">
            <a:off x="4103948" y="4330841"/>
            <a:ext cx="36004" cy="1439290"/>
          </a:xfrm>
          <a:prstGeom prst="curvedConnector3">
            <a:avLst>
              <a:gd name="adj1" fmla="val -2449228"/>
            </a:avLst>
          </a:prstGeom>
          <a:ln w="73025"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4" idx="2"/>
            <a:endCxn id="5" idx="0"/>
          </p:cNvCxnSpPr>
          <p:nvPr/>
        </p:nvCxnSpPr>
        <p:spPr>
          <a:xfrm>
            <a:off x="3383868" y="4798893"/>
            <a:ext cx="0" cy="648072"/>
          </a:xfrm>
          <a:prstGeom prst="straightConnector1">
            <a:avLst/>
          </a:prstGeom>
          <a:ln w="73025"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personal.psu.edu/afr3/blogs/siowfa13/CRAVINGS-CO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765" y="3243501"/>
            <a:ext cx="2165619" cy="15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.hswstatic.com/gif/food-cravings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733" y="4047023"/>
            <a:ext cx="1458603" cy="185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listsurge.com/wp-content/uploads/2015/09/Sugar-Craving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336" y="4785444"/>
            <a:ext cx="1894317" cy="125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41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0999" y="1719071"/>
            <a:ext cx="5271121" cy="4407408"/>
          </a:xfrm>
        </p:spPr>
        <p:txBody>
          <a:bodyPr>
            <a:normAutofit/>
          </a:bodyPr>
          <a:lstStyle/>
          <a:p>
            <a:pPr algn="just"/>
            <a:r>
              <a:rPr lang="fr-BE" dirty="0" smtClean="0"/>
              <a:t>Thème: </a:t>
            </a:r>
            <a:r>
              <a:rPr lang="fr-BE" dirty="0" err="1" smtClean="0"/>
              <a:t>Tetris</a:t>
            </a:r>
            <a:r>
              <a:rPr lang="fr-BE" dirty="0" smtClean="0"/>
              <a:t>® comme méthode d’interférence pour intervenir sur le craving</a:t>
            </a:r>
          </a:p>
          <a:p>
            <a:pPr algn="just"/>
            <a:endParaRPr lang="fr-BE" dirty="0" smtClean="0"/>
          </a:p>
          <a:p>
            <a:pPr algn="just"/>
            <a:r>
              <a:rPr lang="fr-BE" dirty="0" smtClean="0"/>
              <a:t>2 groupes où induction de craving</a:t>
            </a:r>
          </a:p>
          <a:p>
            <a:pPr lvl="1" algn="just"/>
            <a:r>
              <a:rPr lang="fr-BE" dirty="0" smtClean="0">
                <a:sym typeface="Wingdings" panose="05000000000000000000" pitchFamily="2" charset="2"/>
              </a:rPr>
              <a:t> tâche à effectuer (ex., compter par 3)</a:t>
            </a:r>
          </a:p>
          <a:p>
            <a:pPr lvl="1" algn="just"/>
            <a:r>
              <a:rPr lang="fr-BE" dirty="0" smtClean="0">
                <a:sym typeface="Wingdings" panose="05000000000000000000" pitchFamily="2" charset="2"/>
              </a:rPr>
              <a:t> jouer à </a:t>
            </a:r>
            <a:r>
              <a:rPr lang="fr-BE" dirty="0" err="1" smtClean="0">
                <a:sym typeface="Wingdings" panose="05000000000000000000" pitchFamily="2" charset="2"/>
              </a:rPr>
              <a:t>tetris</a:t>
            </a:r>
            <a:endParaRPr lang="fr-BE" dirty="0" smtClean="0">
              <a:sym typeface="Wingdings" panose="05000000000000000000" pitchFamily="2" charset="2"/>
            </a:endParaRPr>
          </a:p>
          <a:p>
            <a:pPr algn="just"/>
            <a:r>
              <a:rPr lang="fr-BE" dirty="0" smtClean="0">
                <a:sym typeface="Wingdings" panose="05000000000000000000" pitchFamily="2" charset="2"/>
              </a:rPr>
              <a:t>Effet sur le craving?</a:t>
            </a:r>
          </a:p>
          <a:p>
            <a:pPr algn="just"/>
            <a:endParaRPr lang="fr-BE" dirty="0">
              <a:sym typeface="Wingdings" panose="05000000000000000000" pitchFamily="2" charset="2"/>
            </a:endParaRPr>
          </a:p>
          <a:p>
            <a:pPr algn="just"/>
            <a:r>
              <a:rPr lang="fr-BE" dirty="0" smtClean="0">
                <a:sym typeface="Wingdings" panose="05000000000000000000" pitchFamily="2" charset="2"/>
              </a:rPr>
              <a:t>Intéressé(e)?  contacter par mail </a:t>
            </a:r>
            <a:r>
              <a:rPr lang="fr-BE" dirty="0" smtClean="0">
                <a:sym typeface="Wingdings" panose="05000000000000000000" pitchFamily="2" charset="2"/>
                <a:hlinkClick r:id="rId2"/>
              </a:rPr>
              <a:t>aurelien.cornil@uclouvain.be</a:t>
            </a:r>
            <a:r>
              <a:rPr lang="fr-BE" dirty="0" smtClean="0">
                <a:sym typeface="Wingdings" panose="05000000000000000000" pitchFamily="2" charset="2"/>
              </a:rPr>
              <a:t> avec motivations et réflexion sur le sujet avec 1 ou 2 références (2 pages)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AURÉLIEN CORNIL</a:t>
            </a:r>
            <a:endParaRPr lang="fr-BE" dirty="0"/>
          </a:p>
        </p:txBody>
      </p:sp>
      <p:pic>
        <p:nvPicPr>
          <p:cNvPr id="1026" name="Picture 2" descr="http://www.fractalise.com/wp-content/uploads/2014/12/blog_img_tet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942" y="2842655"/>
            <a:ext cx="288031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385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96888" y="2814638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3600" b="1" smtClean="0">
                <a:solidFill>
                  <a:srgbClr val="FFFFCC"/>
                </a:solidFill>
                <a:latin typeface="Helvetica" pitchFamily="34" charset="0"/>
              </a:rPr>
              <a:t>Présentation du LEP</a:t>
            </a:r>
            <a:endParaRPr lang="fr-FR" altLang="en-US" sz="3600" b="1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3075" name="Line 6"/>
          <p:cNvSpPr>
            <a:spLocks noChangeShapeType="1"/>
          </p:cNvSpPr>
          <p:nvPr/>
        </p:nvSpPr>
        <p:spPr bwMode="auto">
          <a:xfrm>
            <a:off x="0" y="3776663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467544" y="1700808"/>
            <a:ext cx="8407893" cy="4407408"/>
          </a:xfrm>
        </p:spPr>
        <p:txBody>
          <a:bodyPr>
            <a:normAutofit fontScale="85000" lnSpcReduction="20000"/>
          </a:bodyPr>
          <a:lstStyle/>
          <a:p>
            <a:r>
              <a:rPr lang="fr-BE" sz="2400" dirty="0" smtClean="0"/>
              <a:t>Intérêt pour un des 2 thèmes sur le projet « Tech Use </a:t>
            </a:r>
            <a:r>
              <a:rPr lang="fr-BE" sz="2400" dirty="0" err="1" smtClean="0"/>
              <a:t>Disorders</a:t>
            </a:r>
            <a:r>
              <a:rPr lang="fr-BE" sz="2400" dirty="0" smtClean="0"/>
              <a:t> »: </a:t>
            </a:r>
            <a:r>
              <a:rPr lang="fr-BE" sz="2400" dirty="0" smtClean="0">
                <a:hlinkClick r:id="rId2"/>
              </a:rPr>
              <a:t>http://uclep.be/about-tech-use-disorders-tud/</a:t>
            </a:r>
            <a:r>
              <a:rPr lang="fr-BE" sz="2400" dirty="0" smtClean="0"/>
              <a:t> </a:t>
            </a:r>
          </a:p>
          <a:p>
            <a:pPr lvl="1"/>
            <a:endParaRPr lang="fr-BE" sz="2200" dirty="0" smtClean="0"/>
          </a:p>
          <a:p>
            <a:pPr marL="365760" lvl="1" indent="0">
              <a:buNone/>
            </a:pPr>
            <a:r>
              <a:rPr lang="fr-FR" sz="2400" u="sng" dirty="0" smtClean="0"/>
              <a:t>1. Étude longitudinale </a:t>
            </a:r>
            <a:r>
              <a:rPr lang="fr-FR" sz="2400" dirty="0" smtClean="0"/>
              <a:t>du potentiel usage excessif des technologies et des activités en ligne </a:t>
            </a:r>
          </a:p>
          <a:p>
            <a:pPr marL="365760" lvl="1" indent="0">
              <a:buNone/>
            </a:pPr>
            <a:endParaRPr lang="fr-FR" sz="2400" dirty="0" smtClean="0"/>
          </a:p>
          <a:p>
            <a:pPr marL="365760" lvl="1" indent="0">
              <a:buNone/>
            </a:pPr>
            <a:endParaRPr lang="fr-FR" sz="2400" dirty="0" smtClean="0"/>
          </a:p>
          <a:p>
            <a:pPr marL="365760" lvl="1" indent="0">
              <a:buNone/>
            </a:pPr>
            <a:r>
              <a:rPr lang="fr-FR" sz="2400" u="sng" dirty="0" smtClean="0"/>
              <a:t>2. Expériences sur le rôle de l’impulsivité dans l’utilisation excessive des </a:t>
            </a:r>
            <a:r>
              <a:rPr lang="fr-FR" sz="2400" u="sng" dirty="0" err="1" smtClean="0"/>
              <a:t>TICs</a:t>
            </a:r>
            <a:r>
              <a:rPr lang="fr-FR" sz="2400" u="sng" dirty="0" smtClean="0"/>
              <a:t> </a:t>
            </a:r>
            <a:r>
              <a:rPr lang="fr-FR" sz="2400" dirty="0" smtClean="0"/>
              <a:t>(études comparant des personnes avec utilisation excessive versus non excessive)</a:t>
            </a:r>
            <a:r>
              <a:rPr lang="fr-BE" sz="2400" dirty="0" smtClean="0"/>
              <a:t>.</a:t>
            </a:r>
          </a:p>
          <a:p>
            <a:pPr lvl="1"/>
            <a:endParaRPr lang="fr-BE" sz="2400" dirty="0"/>
          </a:p>
          <a:p>
            <a:r>
              <a:rPr lang="fr-BE" sz="2400" dirty="0" smtClean="0"/>
              <a:t>Deux étudiants</a:t>
            </a:r>
          </a:p>
          <a:p>
            <a:pPr marL="45720" indent="0">
              <a:buNone/>
            </a:pPr>
            <a:endParaRPr lang="fr-BE" sz="2400" dirty="0" smtClean="0"/>
          </a:p>
          <a:p>
            <a:r>
              <a:rPr lang="fr-BE" sz="2400" dirty="0"/>
              <a:t>Si </a:t>
            </a:r>
            <a:r>
              <a:rPr lang="fr-BE" sz="2400" dirty="0" smtClean="0"/>
              <a:t>intéressé(e), </a:t>
            </a:r>
            <a:r>
              <a:rPr lang="fr-BE" sz="2400" dirty="0">
                <a:hlinkClick r:id="rId3"/>
              </a:rPr>
              <a:t>olatz.lopez@uclouvain.be</a:t>
            </a:r>
            <a:r>
              <a:rPr lang="fr-BE" sz="2400" dirty="0"/>
              <a:t> pour prendre rendez-vous</a:t>
            </a:r>
            <a:endParaRPr lang="fr-BE" sz="2400" dirty="0" smtClean="0"/>
          </a:p>
          <a:p>
            <a:pPr>
              <a:buNone/>
            </a:pPr>
            <a:endParaRPr lang="fr-BE" sz="2400" dirty="0" smtClean="0"/>
          </a:p>
          <a:p>
            <a:pPr lvl="1"/>
            <a:endParaRPr lang="fr-BE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OLATZ LOPEZ</a:t>
            </a:r>
            <a:endParaRPr lang="fr-BE" dirty="0"/>
          </a:p>
        </p:txBody>
      </p:sp>
      <p:pic>
        <p:nvPicPr>
          <p:cNvPr id="7" name="6 Imagen" descr="TUD_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99971"/>
            <a:ext cx="1989053" cy="121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91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96888" y="2814638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3600" b="1" dirty="0" smtClean="0">
                <a:solidFill>
                  <a:srgbClr val="FFFFCC"/>
                </a:solidFill>
                <a:latin typeface="Helvetica" pitchFamily="34" charset="0"/>
              </a:rPr>
              <a:t>Philippe de </a:t>
            </a:r>
            <a:r>
              <a:rPr lang="en-US" altLang="en-US" sz="3600" b="1" dirty="0" err="1" smtClean="0">
                <a:solidFill>
                  <a:srgbClr val="FFFFCC"/>
                </a:solidFill>
                <a:latin typeface="Helvetica" pitchFamily="34" charset="0"/>
              </a:rPr>
              <a:t>Timary</a:t>
            </a:r>
            <a:endParaRPr lang="fr-FR" altLang="en-US" sz="3600" b="1" dirty="0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0" y="3776663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07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701675"/>
            <a:ext cx="8229600" cy="1143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BE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Conscience de soi et alcoolodépendance (lien avec l’inflammation)</a:t>
            </a:r>
            <a:r>
              <a:rPr lang="fr-BE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fr-BE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fr-BE" sz="2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Co-promoteur : Marie Poncin</a:t>
            </a:r>
            <a:endParaRPr lang="fr-BE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2574925"/>
            <a:ext cx="8713788" cy="4525963"/>
          </a:xfrm>
        </p:spPr>
        <p:txBody>
          <a:bodyPr rtlCol="0">
            <a:normAutofit/>
          </a:bodyPr>
          <a:lstStyle/>
          <a:p>
            <a:pPr marL="274320" indent="-27432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fr-BE" dirty="0" smtClean="0"/>
              <a:t>Conscience de soi ? </a:t>
            </a:r>
          </a:p>
          <a:p>
            <a:pPr marL="274320" indent="-27432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fr-BE" dirty="0" smtClean="0"/>
              <a:t>Conscience de soi, modératrice de la relation entre "écarts entre les sois" et quantité de consommation </a:t>
            </a:r>
            <a:r>
              <a:rPr lang="fr-BE" sz="1400" dirty="0" smtClean="0"/>
              <a:t>(Poncin et al., 2015)</a:t>
            </a:r>
          </a:p>
          <a:p>
            <a:pPr marL="274320" indent="-27432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fr-BE" dirty="0" smtClean="0"/>
              <a:t>Mémoire empirique impliquant différents questionnaires et tâches (p.ex. mémoire autobiographique)</a:t>
            </a:r>
          </a:p>
          <a:p>
            <a:pPr marL="274320" indent="-27432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fr-BE" dirty="0" smtClean="0"/>
              <a:t>Possibilité d’intégrer le lien à l’inflammation </a:t>
            </a:r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fr-BE" dirty="0" smtClean="0"/>
              <a:t>		</a:t>
            </a:r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fr-BE" dirty="0"/>
              <a:t>	</a:t>
            </a:r>
            <a:r>
              <a:rPr lang="fr-BE" dirty="0" smtClean="0"/>
              <a:t>		    Contact : marie</a:t>
            </a:r>
            <a:r>
              <a:rPr lang="fr-BE" b="1" u="sng" dirty="0" smtClean="0"/>
              <a:t>.j.</a:t>
            </a:r>
            <a:r>
              <a:rPr lang="fr-BE" dirty="0" smtClean="0"/>
              <a:t>poncin@uclouvain.be</a:t>
            </a:r>
          </a:p>
          <a:p>
            <a:pPr marL="594360" lvl="1" indent="-274320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701675"/>
            <a:ext cx="8229600" cy="1143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BE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Etude des processus inflammatoires et cérébraux au cours du sevrage d’alcool</a:t>
            </a:r>
            <a:endParaRPr lang="fr-BE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2574925"/>
            <a:ext cx="8713788" cy="4525963"/>
          </a:xfrm>
        </p:spPr>
        <p:txBody>
          <a:bodyPr rtlCol="0">
            <a:normAutofit fontScale="70000" lnSpcReduction="20000"/>
          </a:bodyPr>
          <a:lstStyle/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fr-BE" dirty="0" smtClean="0"/>
              <a:t>	</a:t>
            </a:r>
            <a:r>
              <a:rPr lang="fr-BE" sz="3300" dirty="0"/>
              <a:t>Mémoire empirique impliquant différents questionnaires et </a:t>
            </a:r>
            <a:r>
              <a:rPr lang="fr-BE" sz="3300" dirty="0" smtClean="0"/>
              <a:t>	tâches </a:t>
            </a:r>
            <a:r>
              <a:rPr lang="fr-BE" sz="3300" dirty="0"/>
              <a:t>(p.ex. mémoire </a:t>
            </a:r>
            <a:r>
              <a:rPr lang="fr-BE" sz="3300" dirty="0" smtClean="0"/>
              <a:t>autobiographique, fonctions cognitives )</a:t>
            </a:r>
            <a:endParaRPr lang="fr-BE" sz="3300" dirty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fr-BE" dirty="0" smtClean="0"/>
              <a:t>	</a:t>
            </a:r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fr-BE" dirty="0"/>
              <a:t>	</a:t>
            </a:r>
            <a:r>
              <a:rPr lang="fr-BE" dirty="0" smtClean="0"/>
              <a:t>		    </a:t>
            </a:r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 smtClean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 smtClean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fr-BE" dirty="0" smtClean="0"/>
              <a:t>			Contact : philippe.detimary@uclouvain.be</a:t>
            </a:r>
          </a:p>
          <a:p>
            <a:pPr marL="594360" lvl="1" indent="-274320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0041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13" y="701675"/>
            <a:ext cx="8229600" cy="1143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BE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Etude de l’ inflammation et du microbiote intestinal dans la dépression majeure</a:t>
            </a:r>
            <a:endParaRPr lang="fr-BE" sz="2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2574925"/>
            <a:ext cx="8713788" cy="4525963"/>
          </a:xfrm>
        </p:spPr>
        <p:txBody>
          <a:bodyPr rtlCol="0">
            <a:normAutofit fontScale="85000" lnSpcReduction="20000"/>
          </a:bodyPr>
          <a:lstStyle/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fr-BE" dirty="0" smtClean="0"/>
              <a:t>	</a:t>
            </a:r>
            <a:r>
              <a:rPr lang="fr-BE" dirty="0"/>
              <a:t>Mémoire empirique impliquant différents questionnaires et </a:t>
            </a:r>
            <a:r>
              <a:rPr lang="fr-BE" dirty="0" smtClean="0"/>
              <a:t>tâches </a:t>
            </a:r>
            <a:r>
              <a:rPr lang="fr-BE" dirty="0"/>
              <a:t>(p.ex</a:t>
            </a:r>
            <a:r>
              <a:rPr lang="fr-BE"/>
              <a:t>. </a:t>
            </a:r>
            <a:r>
              <a:rPr lang="fr-BE" smtClean="0"/>
              <a:t>	mémoire </a:t>
            </a:r>
            <a:r>
              <a:rPr lang="fr-BE" dirty="0"/>
              <a:t>autobiographique, fonctions cognitives )</a:t>
            </a:r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fr-BE" dirty="0" smtClean="0"/>
              <a:t>	</a:t>
            </a:r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fr-BE" dirty="0"/>
              <a:t>	</a:t>
            </a:r>
            <a:r>
              <a:rPr lang="fr-BE" dirty="0" smtClean="0"/>
              <a:t>		    </a:t>
            </a:r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 smtClean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 smtClean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fr-BE" dirty="0"/>
          </a:p>
          <a:p>
            <a:pPr marL="0" indent="0"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fr-BE" dirty="0" smtClean="0"/>
              <a:t>			Contact : philippe.detimary@uclouvain.be</a:t>
            </a:r>
          </a:p>
          <a:p>
            <a:pPr marL="594360" lvl="1" indent="-274320" fontAlgn="auto">
              <a:lnSpc>
                <a:spcPct val="17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4403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96888" y="2814638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3600" b="1" dirty="0" smtClean="0">
                <a:solidFill>
                  <a:srgbClr val="FFFFCC"/>
                </a:solidFill>
                <a:latin typeface="Helvetica" pitchFamily="34" charset="0"/>
              </a:rPr>
              <a:t>Pierre Maurage</a:t>
            </a:r>
            <a:endParaRPr lang="fr-FR" altLang="en-US" sz="3600" b="1" dirty="0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0" y="3776663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6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4" name="Text Box 4"/>
          <p:cNvSpPr txBox="1">
            <a:spLocks noChangeArrowheads="1"/>
          </p:cNvSpPr>
          <p:nvPr/>
        </p:nvSpPr>
        <p:spPr bwMode="auto">
          <a:xfrm>
            <a:off x="0" y="3517900"/>
            <a:ext cx="23272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BE" sz="3000" b="1" dirty="0" smtClean="0">
                <a:solidFill>
                  <a:srgbClr val="FF0000"/>
                </a:solidFill>
                <a:latin typeface="Helvetica" charset="0"/>
              </a:rPr>
              <a:t>Psychiatrie</a:t>
            </a:r>
          </a:p>
        </p:txBody>
      </p:sp>
      <p:sp>
        <p:nvSpPr>
          <p:cNvPr id="455685" name="Text Box 5"/>
          <p:cNvSpPr txBox="1">
            <a:spLocks noChangeArrowheads="1"/>
          </p:cNvSpPr>
          <p:nvPr/>
        </p:nvSpPr>
        <p:spPr bwMode="auto">
          <a:xfrm>
            <a:off x="6254750" y="3600450"/>
            <a:ext cx="32956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BE" sz="3000" b="1" dirty="0" smtClean="0">
                <a:solidFill>
                  <a:srgbClr val="00FF00"/>
                </a:solidFill>
                <a:latin typeface="Helvetica" charset="0"/>
              </a:rPr>
              <a:t>Neurosciences</a:t>
            </a:r>
          </a:p>
        </p:txBody>
      </p:sp>
      <p:sp>
        <p:nvSpPr>
          <p:cNvPr id="455686" name="Text Box 6"/>
          <p:cNvSpPr txBox="1">
            <a:spLocks noChangeArrowheads="1"/>
          </p:cNvSpPr>
          <p:nvPr/>
        </p:nvSpPr>
        <p:spPr bwMode="auto">
          <a:xfrm>
            <a:off x="-47430" y="5551615"/>
            <a:ext cx="9144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fr-BE" altLang="en-US" sz="3000" b="1" dirty="0" smtClean="0">
                <a:solidFill>
                  <a:schemeClr val="hlink"/>
                </a:solidFill>
                <a:latin typeface="Helvetica" pitchFamily="34" charset="0"/>
              </a:rPr>
              <a:t>Emotions – Relations interpersonnelles Fonctions exécutives – Prise de décision</a:t>
            </a:r>
          </a:p>
        </p:txBody>
      </p:sp>
      <p:sp>
        <p:nvSpPr>
          <p:cNvPr id="455687" name="Text Box 7"/>
          <p:cNvSpPr txBox="1">
            <a:spLocks noChangeArrowheads="1"/>
          </p:cNvSpPr>
          <p:nvPr/>
        </p:nvSpPr>
        <p:spPr bwMode="auto">
          <a:xfrm>
            <a:off x="0" y="653158"/>
            <a:ext cx="91440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fr-BE" altLang="en-US" sz="3000" u="sng" dirty="0" smtClean="0">
                <a:solidFill>
                  <a:schemeClr val="bg1"/>
                </a:solidFill>
                <a:latin typeface="Helvetica" pitchFamily="34" charset="0"/>
              </a:rPr>
              <a:t>Thème central</a:t>
            </a:r>
            <a:r>
              <a:rPr lang="fr-BE" altLang="en-US" sz="3000" dirty="0" smtClean="0">
                <a:solidFill>
                  <a:schemeClr val="bg1"/>
                </a:solidFill>
                <a:latin typeface="Helvetica" pitchFamily="34" charset="0"/>
              </a:rPr>
              <a:t>: </a:t>
            </a:r>
          </a:p>
          <a:p>
            <a:pPr algn="ctr">
              <a:defRPr/>
            </a:pPr>
            <a:r>
              <a:rPr lang="fr-BE" altLang="en-US" sz="3000" dirty="0" smtClean="0">
                <a:solidFill>
                  <a:schemeClr val="bg1"/>
                </a:solidFill>
                <a:latin typeface="Helvetica" pitchFamily="34" charset="0"/>
              </a:rPr>
              <a:t>Neurosciences cognitives et affectives </a:t>
            </a:r>
          </a:p>
          <a:p>
            <a:pPr algn="ctr">
              <a:defRPr/>
            </a:pPr>
            <a:r>
              <a:rPr lang="fr-BE" altLang="en-US" sz="3000" dirty="0" smtClean="0">
                <a:solidFill>
                  <a:schemeClr val="bg1"/>
                </a:solidFill>
                <a:latin typeface="Helvetica" pitchFamily="34" charset="0"/>
              </a:rPr>
              <a:t>des addictions</a:t>
            </a:r>
          </a:p>
        </p:txBody>
      </p:sp>
      <p:sp>
        <p:nvSpPr>
          <p:cNvPr id="455688" name="Line 8"/>
          <p:cNvSpPr>
            <a:spLocks noChangeShapeType="1"/>
          </p:cNvSpPr>
          <p:nvPr/>
        </p:nvSpPr>
        <p:spPr bwMode="auto">
          <a:xfrm>
            <a:off x="2281238" y="3533775"/>
            <a:ext cx="1760537" cy="1652588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sp>
        <p:nvSpPr>
          <p:cNvPr id="455689" name="Line 9"/>
          <p:cNvSpPr>
            <a:spLocks noChangeShapeType="1"/>
          </p:cNvSpPr>
          <p:nvPr/>
        </p:nvSpPr>
        <p:spPr bwMode="auto">
          <a:xfrm flipH="1">
            <a:off x="4383088" y="3530600"/>
            <a:ext cx="1824037" cy="1679575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sp>
        <p:nvSpPr>
          <p:cNvPr id="455690" name="Line 10"/>
          <p:cNvSpPr>
            <a:spLocks noChangeShapeType="1"/>
          </p:cNvSpPr>
          <p:nvPr/>
        </p:nvSpPr>
        <p:spPr bwMode="auto">
          <a:xfrm flipV="1">
            <a:off x="2700338" y="3284538"/>
            <a:ext cx="32083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sp>
        <p:nvSpPr>
          <p:cNvPr id="455691" name="Text Box 11"/>
          <p:cNvSpPr txBox="1">
            <a:spLocks noChangeArrowheads="1"/>
          </p:cNvSpPr>
          <p:nvPr/>
        </p:nvSpPr>
        <p:spPr bwMode="auto">
          <a:xfrm>
            <a:off x="417513" y="4048125"/>
            <a:ext cx="32146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BE" sz="3000" dirty="0" smtClean="0">
                <a:solidFill>
                  <a:srgbClr val="FF0000"/>
                </a:solidFill>
                <a:latin typeface="Helvetica" charset="0"/>
              </a:rPr>
              <a:t>Alcoolisme</a:t>
            </a:r>
          </a:p>
          <a:p>
            <a:pPr>
              <a:defRPr/>
            </a:pPr>
            <a:r>
              <a:rPr lang="fr-BE" sz="3000" dirty="0" err="1" smtClean="0">
                <a:solidFill>
                  <a:srgbClr val="FF0000"/>
                </a:solidFill>
                <a:latin typeface="Helvetica" charset="0"/>
              </a:rPr>
              <a:t>Binge</a:t>
            </a:r>
            <a:r>
              <a:rPr lang="fr-BE" sz="3000" dirty="0" smtClean="0">
                <a:solidFill>
                  <a:srgbClr val="FF0000"/>
                </a:solidFill>
                <a:latin typeface="Helvetica" charset="0"/>
              </a:rPr>
              <a:t> </a:t>
            </a:r>
            <a:r>
              <a:rPr lang="fr-BE" sz="3000" dirty="0" err="1" smtClean="0">
                <a:solidFill>
                  <a:srgbClr val="FF0000"/>
                </a:solidFill>
                <a:latin typeface="Helvetica" charset="0"/>
              </a:rPr>
              <a:t>drinking</a:t>
            </a:r>
            <a:endParaRPr lang="fr-BE" sz="3000" dirty="0" smtClean="0">
              <a:solidFill>
                <a:srgbClr val="FF0000"/>
              </a:solidFill>
              <a:latin typeface="Helvetica" charset="0"/>
            </a:endParaRPr>
          </a:p>
        </p:txBody>
      </p:sp>
      <p:sp>
        <p:nvSpPr>
          <p:cNvPr id="455692" name="Text Box 12"/>
          <p:cNvSpPr txBox="1">
            <a:spLocks noChangeArrowheads="1"/>
          </p:cNvSpPr>
          <p:nvPr/>
        </p:nvSpPr>
        <p:spPr bwMode="auto">
          <a:xfrm>
            <a:off x="158750" y="2982913"/>
            <a:ext cx="32956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BE" sz="3000" b="1" smtClean="0">
                <a:solidFill>
                  <a:srgbClr val="FFFF99"/>
                </a:solidFill>
                <a:latin typeface="Helvetica" charset="0"/>
              </a:rPr>
              <a:t>Population</a:t>
            </a:r>
          </a:p>
        </p:txBody>
      </p:sp>
      <p:sp>
        <p:nvSpPr>
          <p:cNvPr id="455693" name="Text Box 13"/>
          <p:cNvSpPr txBox="1">
            <a:spLocks noChangeArrowheads="1"/>
          </p:cNvSpPr>
          <p:nvPr/>
        </p:nvSpPr>
        <p:spPr bwMode="auto">
          <a:xfrm>
            <a:off x="6046788" y="2998788"/>
            <a:ext cx="32956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fr-BE" altLang="en-US" sz="3000" b="1" smtClean="0">
                <a:solidFill>
                  <a:srgbClr val="FFFF99"/>
                </a:solidFill>
                <a:latin typeface="Helvetica" pitchFamily="34" charset="0"/>
              </a:rPr>
              <a:t>Méthodologie</a:t>
            </a:r>
          </a:p>
        </p:txBody>
      </p:sp>
      <p:sp>
        <p:nvSpPr>
          <p:cNvPr id="455694" name="Text Box 14"/>
          <p:cNvSpPr txBox="1">
            <a:spLocks noChangeArrowheads="1"/>
          </p:cNvSpPr>
          <p:nvPr/>
        </p:nvSpPr>
        <p:spPr bwMode="auto">
          <a:xfrm>
            <a:off x="3157538" y="5146675"/>
            <a:ext cx="28448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fr-BE" altLang="en-US" sz="3000" b="1" smtClean="0">
                <a:solidFill>
                  <a:srgbClr val="FFFF99"/>
                </a:solidFill>
                <a:latin typeface="Helvetica" pitchFamily="34" charset="0"/>
              </a:rPr>
              <a:t>Thématique</a:t>
            </a:r>
          </a:p>
        </p:txBody>
      </p:sp>
      <p:sp>
        <p:nvSpPr>
          <p:cNvPr id="455696" name="Text Box 16"/>
          <p:cNvSpPr txBox="1">
            <a:spLocks noChangeArrowheads="1"/>
          </p:cNvSpPr>
          <p:nvPr/>
        </p:nvSpPr>
        <p:spPr bwMode="auto">
          <a:xfrm>
            <a:off x="5684838" y="4208463"/>
            <a:ext cx="32956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BE" sz="3000" dirty="0" smtClean="0">
                <a:solidFill>
                  <a:srgbClr val="00FF00"/>
                </a:solidFill>
                <a:latin typeface="Helvetica" charset="0"/>
              </a:rPr>
              <a:t>      PE, </a:t>
            </a:r>
            <a:r>
              <a:rPr lang="fr-BE" sz="3000" dirty="0" err="1" smtClean="0">
                <a:solidFill>
                  <a:srgbClr val="00FF00"/>
                </a:solidFill>
                <a:latin typeface="Helvetica" charset="0"/>
              </a:rPr>
              <a:t>IRMf</a:t>
            </a:r>
            <a:r>
              <a:rPr lang="fr-BE" sz="3000" dirty="0" smtClean="0">
                <a:solidFill>
                  <a:srgbClr val="00FF00"/>
                </a:solidFill>
                <a:latin typeface="Helvetica" charset="0"/>
              </a:rPr>
              <a:t>, Neuropsychologie</a:t>
            </a:r>
          </a:p>
        </p:txBody>
      </p:sp>
      <p:pic>
        <p:nvPicPr>
          <p:cNvPr id="7190" name="Picture 22" descr="FredJ_f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3" y="3606984"/>
            <a:ext cx="2565556" cy="325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7" name="Picture 29" descr="fmri_machine_scann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268" y="3934683"/>
            <a:ext cx="3886200" cy="291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00" name="Picture 32" descr="Rafd090_01_Caucasian_female_sad_front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4" y="2563812"/>
            <a:ext cx="1974850" cy="296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202" name="Group 34"/>
          <p:cNvGrpSpPr>
            <a:grpSpLocks/>
          </p:cNvGrpSpPr>
          <p:nvPr/>
        </p:nvGrpSpPr>
        <p:grpSpPr bwMode="auto">
          <a:xfrm>
            <a:off x="1967578" y="2952354"/>
            <a:ext cx="4287171" cy="2218030"/>
            <a:chOff x="458" y="2309"/>
            <a:chExt cx="2292" cy="1263"/>
          </a:xfrm>
        </p:grpSpPr>
        <p:pic>
          <p:nvPicPr>
            <p:cNvPr id="10266" name="Picture 3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8" y="2309"/>
              <a:ext cx="2292" cy="1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0267" name="Line 36"/>
            <p:cNvSpPr>
              <a:spLocks noChangeShapeType="1"/>
            </p:cNvSpPr>
            <p:nvPr/>
          </p:nvSpPr>
          <p:spPr bwMode="auto">
            <a:xfrm>
              <a:off x="1324" y="2905"/>
              <a:ext cx="514" cy="7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ea typeface="ＭＳ Ｐゴシック" charset="0"/>
              </a:endParaRPr>
            </a:p>
          </p:txBody>
        </p:sp>
        <p:sp>
          <p:nvSpPr>
            <p:cNvPr id="10268" name="Line 37"/>
            <p:cNvSpPr>
              <a:spLocks noChangeShapeType="1"/>
            </p:cNvSpPr>
            <p:nvPr/>
          </p:nvSpPr>
          <p:spPr bwMode="auto">
            <a:xfrm>
              <a:off x="869" y="3146"/>
              <a:ext cx="378" cy="243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ea typeface="ＭＳ Ｐゴシック" charset="0"/>
              </a:endParaRPr>
            </a:p>
          </p:txBody>
        </p:sp>
        <p:sp>
          <p:nvSpPr>
            <p:cNvPr id="10269" name="Line 38"/>
            <p:cNvSpPr>
              <a:spLocks noChangeShapeType="1"/>
            </p:cNvSpPr>
            <p:nvPr/>
          </p:nvSpPr>
          <p:spPr bwMode="auto">
            <a:xfrm flipH="1">
              <a:off x="1932" y="3179"/>
              <a:ext cx="413" cy="220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fr-FR">
                <a:ea typeface="ＭＳ Ｐゴシック" charset="0"/>
              </a:endParaRPr>
            </a:p>
          </p:txBody>
        </p:sp>
      </p:grpSp>
      <p:pic>
        <p:nvPicPr>
          <p:cNvPr id="7195" name="Picture 27" descr="alcohol-brai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939" y="1993900"/>
            <a:ext cx="383540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3305" y="3953842"/>
            <a:ext cx="3256217" cy="1711601"/>
          </a:xfrm>
          <a:prstGeom prst="rect">
            <a:avLst/>
          </a:prstGeom>
        </p:spPr>
      </p:pic>
      <p:sp>
        <p:nvSpPr>
          <p:cNvPr id="7193" name="Rectangle 25"/>
          <p:cNvSpPr>
            <a:spLocks noChangeArrowheads="1"/>
          </p:cNvSpPr>
          <p:nvPr/>
        </p:nvSpPr>
        <p:spPr bwMode="auto">
          <a:xfrm>
            <a:off x="3428999" y="2215209"/>
            <a:ext cx="5651500" cy="7651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fr-BE" sz="2400" dirty="0">
                <a:solidFill>
                  <a:srgbClr val="FFFF00"/>
                </a:solidFill>
                <a:latin typeface="Helvetica" charset="0"/>
                <a:ea typeface="ＭＳ Ｐゴシック" charset="0"/>
              </a:rPr>
              <a:t>GREEN</a:t>
            </a:r>
            <a:r>
              <a:rPr lang="fr-BE" sz="2400" dirty="0">
                <a:solidFill>
                  <a:srgbClr val="3399FF"/>
                </a:solidFill>
                <a:latin typeface="Helvetica" charset="0"/>
                <a:ea typeface="ＭＳ Ｐゴシック" charset="0"/>
              </a:rPr>
              <a:t>     </a:t>
            </a:r>
            <a:r>
              <a:rPr lang="fr-BE" sz="2400" dirty="0">
                <a:solidFill>
                  <a:srgbClr val="FF3300"/>
                </a:solidFill>
                <a:latin typeface="Helvetica" charset="0"/>
                <a:ea typeface="ＭＳ Ｐゴシック" charset="0"/>
              </a:rPr>
              <a:t>YELLOW</a:t>
            </a:r>
            <a:r>
              <a:rPr lang="fr-BE" sz="2400" dirty="0">
                <a:solidFill>
                  <a:srgbClr val="3399FF"/>
                </a:solidFill>
                <a:latin typeface="Helvetica" charset="0"/>
                <a:ea typeface="ＭＳ Ｐゴシック" charset="0"/>
              </a:rPr>
              <a:t>     </a:t>
            </a:r>
            <a:r>
              <a:rPr lang="fr-BE" sz="2400" dirty="0">
                <a:solidFill>
                  <a:srgbClr val="0000FF"/>
                </a:solidFill>
                <a:latin typeface="Helvetica" charset="0"/>
                <a:ea typeface="ＭＳ Ｐゴシック" charset="0"/>
              </a:rPr>
              <a:t>RED</a:t>
            </a:r>
            <a:r>
              <a:rPr lang="fr-BE" sz="2400" dirty="0">
                <a:solidFill>
                  <a:srgbClr val="3399FF"/>
                </a:solidFill>
                <a:latin typeface="Helvetica" charset="0"/>
                <a:ea typeface="ＭＳ Ｐゴシック" charset="0"/>
              </a:rPr>
              <a:t>     </a:t>
            </a:r>
            <a:r>
              <a:rPr lang="fr-BE" sz="2400" dirty="0">
                <a:solidFill>
                  <a:srgbClr val="00FF00"/>
                </a:solidFill>
                <a:latin typeface="Helvetica" charset="0"/>
                <a:ea typeface="ＭＳ Ｐゴシック" charset="0"/>
              </a:rPr>
              <a:t>BLUE</a:t>
            </a:r>
            <a:r>
              <a:rPr lang="fr-BE" sz="2400" dirty="0">
                <a:solidFill>
                  <a:srgbClr val="3399FF"/>
                </a:solidFill>
                <a:latin typeface="Helvetica" charset="0"/>
                <a:ea typeface="ＭＳ Ｐゴシック" charset="0"/>
              </a:rPr>
              <a:t> </a:t>
            </a:r>
            <a:endParaRPr lang="fr-FR" sz="2400" dirty="0">
              <a:solidFill>
                <a:srgbClr val="3399FF"/>
              </a:solidFill>
              <a:latin typeface="Helvetica" charset="0"/>
              <a:ea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5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5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5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5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5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5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5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5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55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55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5684" grpId="0"/>
      <p:bldP spid="455685" grpId="0"/>
      <p:bldP spid="455686" grpId="0"/>
      <p:bldP spid="455691" grpId="0"/>
      <p:bldP spid="455696" grpId="0"/>
      <p:bldP spid="7193" grpId="0" animBg="1"/>
      <p:bldP spid="7193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83240" y="262507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3600" b="1" dirty="0" err="1" smtClean="0">
                <a:solidFill>
                  <a:srgbClr val="FFFFCC"/>
                </a:solidFill>
                <a:latin typeface="Helvetica" pitchFamily="34" charset="0"/>
              </a:rPr>
              <a:t>Approche</a:t>
            </a:r>
            <a:r>
              <a:rPr lang="en-US" altLang="en-US" sz="3600" b="1" dirty="0" smtClean="0">
                <a:solidFill>
                  <a:srgbClr val="FFFFCC"/>
                </a:solidFill>
                <a:latin typeface="Helvetica" pitchFamily="34" charset="0"/>
              </a:rPr>
              <a:t> dual-process</a:t>
            </a:r>
            <a:endParaRPr lang="fr-FR" altLang="en-US" sz="3600" b="1" dirty="0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-13648" y="1224532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grpSp>
        <p:nvGrpSpPr>
          <p:cNvPr id="6" name="Groupe 5"/>
          <p:cNvGrpSpPr>
            <a:grpSpLocks/>
          </p:cNvGrpSpPr>
          <p:nvPr/>
        </p:nvGrpSpPr>
        <p:grpSpPr bwMode="auto">
          <a:xfrm>
            <a:off x="-353961" y="1309523"/>
            <a:ext cx="9497961" cy="5548313"/>
            <a:chOff x="-378619" y="1309688"/>
            <a:chExt cx="9545640" cy="5548312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0" y="1330326"/>
              <a:ext cx="9144000" cy="552767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 sz="2000">
                  <a:solidFill>
                    <a:srgbClr val="E1E1E1"/>
                  </a:solidFill>
                  <a:latin typeface="Myriad Roman" charset="0"/>
                </a:defRPr>
              </a:lvl1pPr>
              <a:lvl2pPr marL="742950" indent="-285750">
                <a:defRPr sz="2000">
                  <a:solidFill>
                    <a:srgbClr val="E1E1E1"/>
                  </a:solidFill>
                  <a:latin typeface="Myriad Roman" charset="0"/>
                </a:defRPr>
              </a:lvl2pPr>
              <a:lvl3pPr marL="1143000" indent="-228600">
                <a:defRPr sz="2000">
                  <a:solidFill>
                    <a:srgbClr val="E1E1E1"/>
                  </a:solidFill>
                  <a:latin typeface="Myriad Roman" charset="0"/>
                </a:defRPr>
              </a:lvl3pPr>
              <a:lvl4pPr marL="1600200" indent="-228600">
                <a:defRPr sz="2000">
                  <a:solidFill>
                    <a:srgbClr val="E1E1E1"/>
                  </a:solidFill>
                  <a:latin typeface="Myriad Roman" charset="0"/>
                </a:defRPr>
              </a:lvl4pPr>
              <a:lvl5pPr marL="2057400" indent="-228600">
                <a:defRPr sz="2000">
                  <a:solidFill>
                    <a:srgbClr val="E1E1E1"/>
                  </a:solidFill>
                  <a:latin typeface="Myriad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E1E1E1"/>
                  </a:solidFill>
                  <a:latin typeface="Myriad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E1E1E1"/>
                  </a:solidFill>
                  <a:latin typeface="Myriad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E1E1E1"/>
                  </a:solidFill>
                  <a:latin typeface="Myriad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E1E1E1"/>
                  </a:solidFill>
                  <a:latin typeface="Myriad Roman" charset="0"/>
                </a:defRPr>
              </a:lvl9pPr>
            </a:lstStyle>
            <a:p>
              <a:endParaRPr lang="fr-BE" altLang="fr-FR"/>
            </a:p>
          </p:txBody>
        </p:sp>
        <p:sp>
          <p:nvSpPr>
            <p:cNvPr id="8" name="Text Box 4"/>
            <p:cNvSpPr txBox="1">
              <a:spLocks noChangeArrowheads="1"/>
            </p:cNvSpPr>
            <p:nvPr/>
          </p:nvSpPr>
          <p:spPr bwMode="auto">
            <a:xfrm>
              <a:off x="-378619" y="1309688"/>
              <a:ext cx="8904288" cy="1384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marL="457200" indent="-457200">
                <a:defRPr sz="2000">
                  <a:solidFill>
                    <a:srgbClr val="E1E1E1"/>
                  </a:solidFill>
                  <a:latin typeface="Myriad Roman" charset="0"/>
                </a:defRPr>
              </a:lvl1pPr>
              <a:lvl2pPr marL="914400" indent="-457200">
                <a:defRPr sz="2000">
                  <a:solidFill>
                    <a:srgbClr val="E1E1E1"/>
                  </a:solidFill>
                  <a:latin typeface="Myriad Roman" charset="0"/>
                </a:defRPr>
              </a:lvl2pPr>
              <a:lvl3pPr marL="1371600" indent="-457200">
                <a:defRPr sz="2000">
                  <a:solidFill>
                    <a:srgbClr val="E1E1E1"/>
                  </a:solidFill>
                  <a:latin typeface="Myriad Roman" charset="0"/>
                </a:defRPr>
              </a:lvl3pPr>
              <a:lvl4pPr marL="1828800" indent="-457200">
                <a:defRPr sz="2000">
                  <a:solidFill>
                    <a:srgbClr val="E1E1E1"/>
                  </a:solidFill>
                  <a:latin typeface="Myriad Roman" charset="0"/>
                </a:defRPr>
              </a:lvl4pPr>
              <a:lvl5pPr marL="2286000" indent="-457200">
                <a:defRPr sz="2000">
                  <a:solidFill>
                    <a:srgbClr val="E1E1E1"/>
                  </a:solidFill>
                  <a:latin typeface="Myriad Roman" charset="0"/>
                </a:defRPr>
              </a:lvl5pPr>
              <a:lvl6pPr marL="27432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E1E1E1"/>
                  </a:solidFill>
                  <a:latin typeface="Myriad Roman" charset="0"/>
                </a:defRPr>
              </a:lvl6pPr>
              <a:lvl7pPr marL="32004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E1E1E1"/>
                  </a:solidFill>
                  <a:latin typeface="Myriad Roman" charset="0"/>
                </a:defRPr>
              </a:lvl7pPr>
              <a:lvl8pPr marL="36576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E1E1E1"/>
                  </a:solidFill>
                  <a:latin typeface="Myriad Roman" charset="0"/>
                </a:defRPr>
              </a:lvl8pPr>
              <a:lvl9pPr marL="4114800" indent="-4572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E1E1E1"/>
                  </a:solidFill>
                  <a:latin typeface="Myriad Roman" charset="0"/>
                </a:defRPr>
              </a:lvl9pPr>
            </a:lstStyle>
            <a:p>
              <a:endParaRPr lang="fr-BE" altLang="fr-FR" sz="2800" dirty="0">
                <a:solidFill>
                  <a:srgbClr val="FFFFCC"/>
                </a:solidFill>
                <a:latin typeface="Helvetica" panose="020B0604020202020204" pitchFamily="34" charset="0"/>
              </a:endParaRPr>
            </a:p>
            <a:p>
              <a:r>
                <a:rPr lang="fr-BE" altLang="fr-FR" sz="2800" dirty="0">
                  <a:solidFill>
                    <a:srgbClr val="FFFFCC"/>
                  </a:solidFill>
                  <a:latin typeface="Helvetica" panose="020B0604020202020204" pitchFamily="34" charset="0"/>
                </a:rPr>
                <a:t>      </a:t>
              </a:r>
              <a:r>
                <a:rPr lang="fr-BE" altLang="fr-FR" sz="2800" b="1" dirty="0">
                  <a:solidFill>
                    <a:schemeClr val="accent2"/>
                  </a:solidFill>
                  <a:latin typeface="Helvetica" panose="020B0604020202020204" pitchFamily="34" charset="0"/>
                </a:rPr>
                <a:t>réflexif - cognitif</a:t>
              </a:r>
            </a:p>
            <a:p>
              <a:endParaRPr lang="fr-BE" altLang="fr-FR" sz="2800" dirty="0">
                <a:solidFill>
                  <a:srgbClr val="FFFFCC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9" name="Line 13"/>
            <p:cNvSpPr>
              <a:spLocks noChangeShapeType="1"/>
            </p:cNvSpPr>
            <p:nvPr/>
          </p:nvSpPr>
          <p:spPr bwMode="auto">
            <a:xfrm flipH="1" flipV="1">
              <a:off x="3713897" y="1892608"/>
              <a:ext cx="995363" cy="0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10" name="Line 14"/>
            <p:cNvSpPr>
              <a:spLocks noChangeShapeType="1"/>
            </p:cNvSpPr>
            <p:nvPr/>
          </p:nvSpPr>
          <p:spPr bwMode="auto">
            <a:xfrm>
              <a:off x="3783747" y="2115497"/>
              <a:ext cx="925513" cy="0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BE"/>
            </a:p>
          </p:txBody>
        </p:sp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125" y="3440113"/>
              <a:ext cx="5657850" cy="290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5369186" y="1704952"/>
              <a:ext cx="379783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BE" altLang="fr-FR" sz="2800" b="1" dirty="0">
                  <a:solidFill>
                    <a:srgbClr val="FF0000"/>
                  </a:solidFill>
                  <a:latin typeface="Helvetica" panose="020B0604020202020204" pitchFamily="34" charset="0"/>
                </a:rPr>
                <a:t>impulsif - émotionnel</a:t>
              </a:r>
              <a:endParaRPr lang="fr-BE" altLang="en-US" sz="1000" b="1" dirty="0">
                <a:solidFill>
                  <a:srgbClr val="FF00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3" name="Line 18"/>
            <p:cNvSpPr>
              <a:spLocks noChangeShapeType="1"/>
            </p:cNvSpPr>
            <p:nvPr/>
          </p:nvSpPr>
          <p:spPr bwMode="auto">
            <a:xfrm flipV="1">
              <a:off x="6870700" y="2432050"/>
              <a:ext cx="663575" cy="61753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1383506" y="2449513"/>
              <a:ext cx="663575" cy="62865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15" name="Text Box 21"/>
            <p:cNvSpPr txBox="1">
              <a:spLocks noChangeArrowheads="1"/>
            </p:cNvSpPr>
            <p:nvPr/>
          </p:nvSpPr>
          <p:spPr bwMode="auto">
            <a:xfrm>
              <a:off x="3072399" y="2447925"/>
              <a:ext cx="2332038" cy="830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 algn="ctr">
                <a:spcBef>
                  <a:spcPct val="50000"/>
                </a:spcBef>
                <a:buFontTx/>
                <a:buNone/>
              </a:pPr>
              <a:r>
                <a:rPr lang="fr-BE" altLang="fr-FR" sz="2400">
                  <a:solidFill>
                    <a:srgbClr val="FF6600"/>
                  </a:solidFill>
                  <a:latin typeface="Helvetica" panose="020B0604020202020204" pitchFamily="34" charset="0"/>
                </a:rPr>
                <a:t>Alcoolo-dépendance</a:t>
              </a:r>
              <a:endParaRPr lang="fr-FR" altLang="fr-FR" sz="2400">
                <a:solidFill>
                  <a:srgbClr val="FF6600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163773" y="1663701"/>
              <a:ext cx="3004083" cy="1525588"/>
            </a:xfrm>
            <a:prstGeom prst="rect">
              <a:avLst/>
            </a:prstGeom>
            <a:noFill/>
            <a:ln w="63500" algn="ctr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fr-FR" sz="1000">
                <a:solidFill>
                  <a:schemeClr val="accent2"/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5308980" y="1684338"/>
              <a:ext cx="3774696" cy="1525587"/>
            </a:xfrm>
            <a:prstGeom prst="rect">
              <a:avLst/>
            </a:prstGeom>
            <a:noFill/>
            <a:ln w="635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anose="02020603050405020304" pitchFamily="18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en-US" altLang="fr-FR" sz="1000">
                <a:solidFill>
                  <a:srgbClr val="E1E1E1"/>
                </a:solidFill>
                <a:latin typeface="Helvetica" panose="020B0604020202020204" pitchFamily="34" charset="0"/>
              </a:endParaRPr>
            </a:p>
          </p:txBody>
        </p:sp>
        <p:pic>
          <p:nvPicPr>
            <p:cNvPr id="18" name="Picture 2" descr="http://stisrv13.epfl.ch/newsdesk/images/limbiqu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50" y="3527425"/>
              <a:ext cx="2744788" cy="280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336859" y="1619086"/>
            <a:ext cx="1839912" cy="161448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>
            <a:lvl1pPr>
              <a:defRPr sz="2000">
                <a:solidFill>
                  <a:srgbClr val="E1E1E1"/>
                </a:solidFill>
                <a:latin typeface="Myriad Roman" charset="0"/>
              </a:defRPr>
            </a:lvl1pPr>
            <a:lvl2pPr marL="742950" indent="-285750">
              <a:defRPr sz="2000">
                <a:solidFill>
                  <a:srgbClr val="E1E1E1"/>
                </a:solidFill>
                <a:latin typeface="Myriad Roman" charset="0"/>
              </a:defRPr>
            </a:lvl2pPr>
            <a:lvl3pPr marL="1143000" indent="-228600">
              <a:defRPr sz="2000">
                <a:solidFill>
                  <a:srgbClr val="E1E1E1"/>
                </a:solidFill>
                <a:latin typeface="Myriad Roman" charset="0"/>
              </a:defRPr>
            </a:lvl3pPr>
            <a:lvl4pPr marL="1600200" indent="-228600">
              <a:defRPr sz="2000">
                <a:solidFill>
                  <a:srgbClr val="E1E1E1"/>
                </a:solidFill>
                <a:latin typeface="Myriad Roman" charset="0"/>
              </a:defRPr>
            </a:lvl4pPr>
            <a:lvl5pPr marL="2057400" indent="-228600">
              <a:defRPr sz="2000">
                <a:solidFill>
                  <a:srgbClr val="E1E1E1"/>
                </a:solidFill>
                <a:latin typeface="Myriad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E1E1E1"/>
                </a:solidFill>
                <a:latin typeface="Myriad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E1E1E1"/>
                </a:solidFill>
                <a:latin typeface="Myriad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E1E1E1"/>
                </a:solidFill>
                <a:latin typeface="Myriad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E1E1E1"/>
                </a:solidFill>
                <a:latin typeface="Myriad Roman" charset="0"/>
              </a:defRPr>
            </a:lvl9pPr>
          </a:lstStyle>
          <a:p>
            <a:endParaRPr lang="fr-BE" altLang="fr-FR"/>
          </a:p>
        </p:txBody>
      </p:sp>
      <p:grpSp>
        <p:nvGrpSpPr>
          <p:cNvPr id="20" name="Groupe 19"/>
          <p:cNvGrpSpPr/>
          <p:nvPr/>
        </p:nvGrpSpPr>
        <p:grpSpPr>
          <a:xfrm>
            <a:off x="92563" y="3393002"/>
            <a:ext cx="8931578" cy="3060875"/>
            <a:chOff x="300251" y="2115403"/>
            <a:chExt cx="8407021" cy="1965278"/>
          </a:xfrm>
        </p:grpSpPr>
        <p:sp>
          <p:nvSpPr>
            <p:cNvPr id="21" name="Rectangle 20"/>
            <p:cNvSpPr/>
            <p:nvPr/>
          </p:nvSpPr>
          <p:spPr bwMode="auto">
            <a:xfrm>
              <a:off x="300251" y="2115403"/>
              <a:ext cx="8407021" cy="196527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BE" sz="1500" b="0" i="0" u="none" strike="noStrike" cap="none" normalizeH="0" baseline="0" smtClean="0">
                <a:ln>
                  <a:noFill/>
                </a:ln>
                <a:solidFill>
                  <a:srgbClr val="E1E1E1"/>
                </a:solidFill>
                <a:effectLst/>
                <a:latin typeface="Myriad Roman" charset="0"/>
              </a:endParaRPr>
            </a:p>
          </p:txBody>
        </p:sp>
        <p:grpSp>
          <p:nvGrpSpPr>
            <p:cNvPr id="22" name="Groupe 21"/>
            <p:cNvGrpSpPr/>
            <p:nvPr/>
          </p:nvGrpSpPr>
          <p:grpSpPr>
            <a:xfrm>
              <a:off x="580990" y="2425323"/>
              <a:ext cx="2071799" cy="1243079"/>
              <a:chOff x="6931" y="1010212"/>
              <a:chExt cx="2071799" cy="1243079"/>
            </a:xfrm>
          </p:grpSpPr>
          <p:sp>
            <p:nvSpPr>
              <p:cNvPr id="35" name="Rectangle à coins arrondis 34"/>
              <p:cNvSpPr/>
              <p:nvPr/>
            </p:nvSpPr>
            <p:spPr>
              <a:xfrm>
                <a:off x="6931" y="1010212"/>
                <a:ext cx="2071799" cy="124307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Rectangle 35"/>
              <p:cNvSpPr/>
              <p:nvPr/>
            </p:nvSpPr>
            <p:spPr>
              <a:xfrm>
                <a:off x="43340" y="1046621"/>
                <a:ext cx="1998981" cy="117026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9060" tIns="99060" rIns="99060" bIns="99060" numCol="1" spcCol="1270" anchor="ctr" anchorCtr="0">
                <a:noAutofit/>
              </a:bodyPr>
              <a:lstStyle/>
              <a:p>
                <a:pPr lvl="0" algn="ctr" defTabSz="11557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BE" sz="2600" kern="1200" dirty="0" err="1" smtClean="0"/>
                  <a:t>Binge-Drinking</a:t>
                </a:r>
                <a:endParaRPr lang="fr-BE" sz="2600" kern="1200" dirty="0"/>
              </a:p>
            </p:txBody>
          </p:sp>
        </p:grpSp>
        <p:grpSp>
          <p:nvGrpSpPr>
            <p:cNvPr id="23" name="Groupe 22"/>
            <p:cNvGrpSpPr/>
            <p:nvPr/>
          </p:nvGrpSpPr>
          <p:grpSpPr>
            <a:xfrm>
              <a:off x="2859969" y="2789959"/>
              <a:ext cx="439221" cy="513806"/>
              <a:chOff x="2285910" y="1374848"/>
              <a:chExt cx="439221" cy="513806"/>
            </a:xfrm>
          </p:grpSpPr>
          <p:sp>
            <p:nvSpPr>
              <p:cNvPr id="33" name="Flèche droite 32"/>
              <p:cNvSpPr/>
              <p:nvPr/>
            </p:nvSpPr>
            <p:spPr>
              <a:xfrm>
                <a:off x="2285910" y="1374848"/>
                <a:ext cx="439221" cy="51380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4" name="Flèche droite 6"/>
              <p:cNvSpPr/>
              <p:nvPr/>
            </p:nvSpPr>
            <p:spPr>
              <a:xfrm>
                <a:off x="2285910" y="1477609"/>
                <a:ext cx="307455" cy="3082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fr-BE" sz="2100" kern="1200"/>
              </a:p>
            </p:txBody>
          </p:sp>
        </p:grpSp>
        <p:grpSp>
          <p:nvGrpSpPr>
            <p:cNvPr id="24" name="Groupe 23"/>
            <p:cNvGrpSpPr/>
            <p:nvPr/>
          </p:nvGrpSpPr>
          <p:grpSpPr>
            <a:xfrm>
              <a:off x="3481509" y="2425323"/>
              <a:ext cx="2071799" cy="1243079"/>
              <a:chOff x="2907450" y="1010212"/>
              <a:chExt cx="2071799" cy="1243079"/>
            </a:xfrm>
          </p:grpSpPr>
          <p:sp>
            <p:nvSpPr>
              <p:cNvPr id="31" name="Rectangle à coins arrondis 30"/>
              <p:cNvSpPr/>
              <p:nvPr/>
            </p:nvSpPr>
            <p:spPr>
              <a:xfrm>
                <a:off x="2907450" y="1010212"/>
                <a:ext cx="2071799" cy="124307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Rectangle 31"/>
              <p:cNvSpPr/>
              <p:nvPr/>
            </p:nvSpPr>
            <p:spPr>
              <a:xfrm>
                <a:off x="2943859" y="1046621"/>
                <a:ext cx="1998981" cy="117026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9060" tIns="99060" rIns="99060" bIns="99060" numCol="1" spcCol="1270" anchor="ctr" anchorCtr="0">
                <a:noAutofit/>
              </a:bodyPr>
              <a:lstStyle/>
              <a:p>
                <a:pPr lvl="0" algn="ctr" defTabSz="11557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BE" sz="2600" kern="1200" dirty="0" smtClean="0"/>
                  <a:t>Alcoolo-dépendance</a:t>
                </a:r>
                <a:endParaRPr lang="fr-BE" sz="2600" kern="1200" dirty="0"/>
              </a:p>
            </p:txBody>
          </p:sp>
        </p:grpSp>
        <p:grpSp>
          <p:nvGrpSpPr>
            <p:cNvPr id="25" name="Groupe 24"/>
            <p:cNvGrpSpPr/>
            <p:nvPr/>
          </p:nvGrpSpPr>
          <p:grpSpPr>
            <a:xfrm>
              <a:off x="5760488" y="2789959"/>
              <a:ext cx="439221" cy="513806"/>
              <a:chOff x="5186429" y="1374848"/>
              <a:chExt cx="439221" cy="513806"/>
            </a:xfrm>
          </p:grpSpPr>
          <p:sp>
            <p:nvSpPr>
              <p:cNvPr id="29" name="Flèche droite 28"/>
              <p:cNvSpPr/>
              <p:nvPr/>
            </p:nvSpPr>
            <p:spPr>
              <a:xfrm>
                <a:off x="5186429" y="1374848"/>
                <a:ext cx="439221" cy="513806"/>
              </a:xfrm>
              <a:prstGeom prst="rightArrow">
                <a:avLst>
                  <a:gd name="adj1" fmla="val 60000"/>
                  <a:gd name="adj2" fmla="val 50000"/>
                </a:avLst>
              </a:pr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Flèche droite 10"/>
              <p:cNvSpPr/>
              <p:nvPr/>
            </p:nvSpPr>
            <p:spPr>
              <a:xfrm>
                <a:off x="5186429" y="1477609"/>
                <a:ext cx="307455" cy="3082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fr-BE" sz="2100" kern="1200"/>
              </a:p>
            </p:txBody>
          </p:sp>
        </p:grpSp>
        <p:grpSp>
          <p:nvGrpSpPr>
            <p:cNvPr id="26" name="Groupe 25"/>
            <p:cNvGrpSpPr/>
            <p:nvPr/>
          </p:nvGrpSpPr>
          <p:grpSpPr>
            <a:xfrm>
              <a:off x="6382028" y="2425323"/>
              <a:ext cx="2071799" cy="1243079"/>
              <a:chOff x="5807969" y="1010212"/>
              <a:chExt cx="2071799" cy="1243079"/>
            </a:xfrm>
          </p:grpSpPr>
          <p:sp>
            <p:nvSpPr>
              <p:cNvPr id="27" name="Rectangle à coins arrondis 26"/>
              <p:cNvSpPr/>
              <p:nvPr/>
            </p:nvSpPr>
            <p:spPr>
              <a:xfrm>
                <a:off x="5807969" y="1010212"/>
                <a:ext cx="2071799" cy="124307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Rectangle 27"/>
              <p:cNvSpPr/>
              <p:nvPr/>
            </p:nvSpPr>
            <p:spPr>
              <a:xfrm>
                <a:off x="5844378" y="1046621"/>
                <a:ext cx="1998981" cy="117026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99060" tIns="99060" rIns="99060" bIns="99060" numCol="1" spcCol="1270" anchor="ctr" anchorCtr="0">
                <a:noAutofit/>
              </a:bodyPr>
              <a:lstStyle/>
              <a:p>
                <a:pPr lvl="0" algn="ctr" defTabSz="11557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r-BE" sz="2600" kern="1200" smtClean="0"/>
                  <a:t>Syndrome de Korsakoff</a:t>
                </a:r>
                <a:endParaRPr lang="fr-BE" sz="2600" kern="12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5739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uclep.be/wp-content/uploads/pic_M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72" y="1530549"/>
            <a:ext cx="1817484" cy="16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Mélanie Brion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9911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867037"/>
            <a:ext cx="7886700" cy="994172"/>
          </a:xfrm>
          <a:ln>
            <a:noFill/>
          </a:ln>
        </p:spPr>
        <p:txBody>
          <a:bodyPr>
            <a:noAutofit/>
          </a:bodyPr>
          <a:lstStyle/>
          <a:p>
            <a:r>
              <a:rPr lang="fr-BE" sz="1800" dirty="0"/>
              <a:t>Continuum Alcoolo-dépendance → Syndrome de Korsakoff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0" y="150496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+mn-ea"/>
              </a:rPr>
              <a:t>M. Brion</a:t>
            </a:r>
            <a:endParaRPr lang="fr-FR" sz="9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71861"/>
            <a:ext cx="9144000" cy="7293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4000">
                <a:srgbClr val="00B0F0">
                  <a:lumMod val="30000"/>
                  <a:lumOff val="70000"/>
                </a:srgbClr>
              </a:gs>
              <a:gs pos="83000">
                <a:srgbClr val="00B0F0">
                  <a:lumMod val="30000"/>
                  <a:lumOff val="70000"/>
                </a:srgbClr>
              </a:gs>
              <a:gs pos="100000">
                <a:srgbClr val="00B0F0">
                  <a:lumMod val="10000"/>
                  <a:lumOff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4337" y="2115206"/>
            <a:ext cx="79688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b="1" dirty="0">
                <a:solidFill>
                  <a:prstClr val="black"/>
                </a:solidFill>
                <a:latin typeface="Calibri"/>
                <a:ea typeface="+mn-ea"/>
              </a:rPr>
              <a:t>Objectif</a:t>
            </a:r>
            <a:endParaRPr lang="fr-BE" sz="1800" dirty="0">
              <a:solidFill>
                <a:prstClr val="black"/>
              </a:solidFill>
              <a:latin typeface="Calibri"/>
              <a:ea typeface="+mn-ea"/>
            </a:endParaRPr>
          </a:p>
          <a:p>
            <a:pPr marL="61722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>
                <a:solidFill>
                  <a:prstClr val="black"/>
                </a:solidFill>
                <a:latin typeface="Calibri"/>
                <a:ea typeface="+mn-ea"/>
              </a:rPr>
              <a:t>Explorer l’interaction entre les processus cognitifs et automatiques/affectifs dans l’</a:t>
            </a:r>
            <a:r>
              <a:rPr lang="fr-BE" sz="1800" dirty="0" err="1">
                <a:solidFill>
                  <a:prstClr val="black"/>
                </a:solidFill>
                <a:latin typeface="Calibri"/>
                <a:ea typeface="+mn-ea"/>
              </a:rPr>
              <a:t>alcoolodépendance</a:t>
            </a:r>
            <a:r>
              <a:rPr lang="fr-BE" sz="1800" dirty="0">
                <a:solidFill>
                  <a:prstClr val="black"/>
                </a:solidFill>
                <a:latin typeface="Calibri"/>
                <a:ea typeface="+mn-ea"/>
              </a:rPr>
              <a:t>.</a:t>
            </a:r>
          </a:p>
          <a:p>
            <a:pPr marL="61722" eaLnBrk="1" fontAlgn="auto" hangingPunct="1">
              <a:spcBef>
                <a:spcPts val="0"/>
              </a:spcBef>
              <a:spcAft>
                <a:spcPts val="0"/>
              </a:spcAft>
            </a:pPr>
            <a:endParaRPr lang="fr-BE" sz="1800" dirty="0">
              <a:solidFill>
                <a:prstClr val="black"/>
              </a:solidFill>
              <a:latin typeface="Calibri"/>
              <a:ea typeface="+mn-ea"/>
            </a:endParaRPr>
          </a:p>
          <a:p>
            <a:pPr marL="61722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b="1" dirty="0">
                <a:solidFill>
                  <a:prstClr val="black"/>
                </a:solidFill>
                <a:latin typeface="Calibri"/>
                <a:ea typeface="+mn-ea"/>
              </a:rPr>
              <a:t>Méthode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u="sng" dirty="0">
                <a:solidFill>
                  <a:prstClr val="black"/>
                </a:solidFill>
                <a:latin typeface="Calibri"/>
                <a:ea typeface="+mn-ea"/>
              </a:rPr>
              <a:t>Population: </a:t>
            </a:r>
            <a:r>
              <a:rPr lang="fr-BE" sz="1800" dirty="0">
                <a:solidFill>
                  <a:prstClr val="black"/>
                </a:solidFill>
                <a:latin typeface="Calibri"/>
                <a:ea typeface="+mn-ea"/>
              </a:rPr>
              <a:t>Patients </a:t>
            </a:r>
            <a:r>
              <a:rPr lang="fr-BE" sz="1800" dirty="0" err="1">
                <a:solidFill>
                  <a:prstClr val="black"/>
                </a:solidFill>
                <a:latin typeface="Calibri"/>
                <a:ea typeface="+mn-ea"/>
              </a:rPr>
              <a:t>alcoolodépendants</a:t>
            </a:r>
            <a:r>
              <a:rPr lang="fr-BE" sz="1800" dirty="0">
                <a:solidFill>
                  <a:prstClr val="black"/>
                </a:solidFill>
                <a:latin typeface="Calibri"/>
                <a:ea typeface="+mn-ea"/>
              </a:rPr>
              <a:t> (Neuropsychiatrie, Namur)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u="sng" dirty="0">
                <a:solidFill>
                  <a:prstClr val="black"/>
                </a:solidFill>
                <a:latin typeface="Calibri"/>
                <a:ea typeface="+mn-ea"/>
              </a:rPr>
              <a:t>Mesures: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>
                <a:solidFill>
                  <a:prstClr val="black"/>
                </a:solidFill>
                <a:latin typeface="Calibri"/>
                <a:ea typeface="+mn-ea"/>
              </a:rPr>
              <a:t>-tâches comportementales</a:t>
            </a:r>
          </a:p>
          <a:p>
            <a:pPr lvl="1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>
                <a:solidFill>
                  <a:prstClr val="black"/>
                </a:solidFill>
                <a:latin typeface="Calibri"/>
                <a:ea typeface="+mn-ea"/>
              </a:rPr>
              <a:t>-Potentiels évoqués (via enregistrement EEG)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596" y="3865558"/>
            <a:ext cx="2713595" cy="2006605"/>
          </a:xfrm>
          <a:prstGeom prst="rect">
            <a:avLst/>
          </a:prstGeom>
        </p:spPr>
      </p:pic>
      <p:pic>
        <p:nvPicPr>
          <p:cNvPr id="13" name="Picture 4" descr="http://www.biosemi.com/pics/Active_cap2_small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" y="4667383"/>
            <a:ext cx="943392" cy="1053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285749" y="1651327"/>
            <a:ext cx="7322345" cy="53816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BE" sz="1800" dirty="0" smtClean="0">
                <a:solidFill>
                  <a:prstClr val="black"/>
                </a:solidFill>
              </a:rPr>
              <a:t>Mémoires 1 (AD) et 2 (SK)</a:t>
            </a:r>
            <a:endParaRPr lang="fr-BE" sz="18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514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8"/>
    </mc:Choice>
    <mc:Fallback xmlns="">
      <p:transition spd="slow" advTm="1550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08000" y="327025"/>
            <a:ext cx="8137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3600" smtClean="0">
                <a:solidFill>
                  <a:srgbClr val="FDF5C3"/>
                </a:solidFill>
                <a:latin typeface="Helvetica" pitchFamily="34" charset="0"/>
              </a:rPr>
              <a:t>Présentation du LEP</a:t>
            </a:r>
            <a:endParaRPr lang="fr-FR" altLang="en-US" sz="3600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4099" name="Line 3"/>
          <p:cNvSpPr>
            <a:spLocks noChangeShapeType="1"/>
          </p:cNvSpPr>
          <p:nvPr/>
        </p:nvSpPr>
        <p:spPr bwMode="auto">
          <a:xfrm>
            <a:off x="0" y="1073150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71450" y="1103313"/>
            <a:ext cx="8972550" cy="507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fr-BE" altLang="en-US" sz="3000" dirty="0" smtClean="0">
                <a:solidFill>
                  <a:schemeClr val="bg1"/>
                </a:solidFill>
                <a:latin typeface="Helvetica" pitchFamily="34" charset="0"/>
              </a:rPr>
              <a:t>Laboratoire de Psychopathologie Expérimentale</a:t>
            </a:r>
          </a:p>
          <a:p>
            <a:pPr>
              <a:defRPr/>
            </a:pPr>
            <a:endParaRPr lang="fr-BE" altLang="en-US" sz="1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800" dirty="0" smtClean="0">
                <a:solidFill>
                  <a:schemeClr val="bg1"/>
                </a:solidFill>
                <a:latin typeface="Helvetica" pitchFamily="34" charset="0"/>
              </a:rPr>
              <a:t>Objectifs généraux:</a:t>
            </a:r>
            <a:r>
              <a:rPr lang="fr-BE" altLang="en-US" sz="3000" dirty="0" smtClean="0">
                <a:solidFill>
                  <a:schemeClr val="bg1"/>
                </a:solidFill>
                <a:latin typeface="Helvetica" pitchFamily="34" charset="0"/>
              </a:rPr>
              <a:t> </a:t>
            </a:r>
          </a:p>
          <a:p>
            <a:pPr>
              <a:defRPr/>
            </a:pPr>
            <a:endParaRPr lang="fr-BE" altLang="en-US" sz="1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buFontTx/>
              <a:buChar char="-"/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 Explorer les processus psychologiques altérés dans la </a:t>
            </a: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    psychopathologie (addictions - troubles émotionnels).</a:t>
            </a:r>
          </a:p>
          <a:p>
            <a:pPr>
              <a:defRPr/>
            </a:pPr>
            <a:endParaRPr lang="fr-BE" altLang="en-US" sz="1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buFontTx/>
              <a:buChar char="-"/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 Développer des interventions centrées sur ces processus </a:t>
            </a: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    (biais attentionnels/cognitifs, self-control, imagerie mentale).</a:t>
            </a:r>
          </a:p>
          <a:p>
            <a:pPr>
              <a:defRPr/>
            </a:pPr>
            <a:endParaRPr lang="fr-BE" altLang="en-US" sz="18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800" dirty="0" smtClean="0">
                <a:solidFill>
                  <a:schemeClr val="bg1"/>
                </a:solidFill>
                <a:latin typeface="Helvetica" pitchFamily="34" charset="0"/>
              </a:rPr>
              <a:t>Background théorique et méthodologique:</a:t>
            </a:r>
          </a:p>
          <a:p>
            <a:pPr>
              <a:defRPr/>
            </a:pPr>
            <a:endParaRPr lang="fr-BE" altLang="en-US" sz="1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buFontTx/>
              <a:buChar char="-"/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 Approches multiples: neurosciences affectives-sociales, </a:t>
            </a: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    psychologie cognitive et comportementale, neuropsychologie.</a:t>
            </a:r>
          </a:p>
          <a:p>
            <a:pPr>
              <a:defRPr/>
            </a:pPr>
            <a:endParaRPr lang="fr-BE" altLang="en-US" sz="1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+ Approche </a:t>
            </a:r>
            <a:r>
              <a:rPr lang="fr-BE" altLang="en-US" sz="2400" dirty="0" err="1" smtClean="0">
                <a:solidFill>
                  <a:schemeClr val="bg1"/>
                </a:solidFill>
                <a:latin typeface="Helvetica" pitchFamily="34" charset="0"/>
              </a:rPr>
              <a:t>transdiagnostique</a:t>
            </a: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, développementale et biologique.</a:t>
            </a:r>
            <a:endParaRPr lang="fr-BE" altLang="en-US" sz="3000" dirty="0" smtClean="0">
              <a:solidFill>
                <a:schemeClr val="bg1"/>
              </a:solidFill>
              <a:latin typeface="Helvetic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fr-BE" sz="1800" dirty="0"/>
              <a:t>Continuum Alcoolo-dépendance → Syndrome de Korsakoff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0" y="857251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+mn-ea"/>
              </a:rPr>
              <a:t>M. Brion</a:t>
            </a:r>
            <a:endParaRPr lang="fr-FR" sz="9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058164"/>
            <a:ext cx="9144000" cy="7293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4000">
                <a:srgbClr val="00B0F0">
                  <a:lumMod val="30000"/>
                  <a:lumOff val="70000"/>
                </a:srgbClr>
              </a:gs>
              <a:gs pos="83000">
                <a:srgbClr val="00B0F0">
                  <a:lumMod val="30000"/>
                  <a:lumOff val="70000"/>
                </a:srgbClr>
              </a:gs>
              <a:gs pos="100000">
                <a:srgbClr val="00B0F0">
                  <a:lumMod val="10000"/>
                  <a:lumOff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prstClr val="white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04929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8"/>
    </mc:Choice>
    <mc:Fallback xmlns="">
      <p:transition spd="slow" advTm="15508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Séverine Lannoy</a:t>
            </a:r>
            <a:endParaRPr lang="fr-BE" dirty="0"/>
          </a:p>
        </p:txBody>
      </p:sp>
      <p:pic>
        <p:nvPicPr>
          <p:cNvPr id="1026" name="Picture 2" descr="http://uclep.be/wp-content/uploads/pic_S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72" y="1530549"/>
            <a:ext cx="1396884" cy="16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094629"/>
            <a:ext cx="7886700" cy="994172"/>
          </a:xfrm>
          <a:ln>
            <a:noFill/>
          </a:ln>
        </p:spPr>
        <p:txBody>
          <a:bodyPr>
            <a:noAutofit/>
          </a:bodyPr>
          <a:lstStyle/>
          <a:p>
            <a:r>
              <a:rPr lang="fr-BE" sz="1800" dirty="0" err="1"/>
              <a:t>Binge</a:t>
            </a:r>
            <a:r>
              <a:rPr lang="fr-BE" sz="1800" dirty="0"/>
              <a:t> </a:t>
            </a:r>
            <a:r>
              <a:rPr lang="fr-BE" sz="1800" dirty="0" err="1"/>
              <a:t>Drinking</a:t>
            </a:r>
            <a:endParaRPr lang="fr-BE" sz="1800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100457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+mn-ea"/>
              </a:rPr>
              <a:t>S. Lannoy</a:t>
            </a:r>
            <a:endParaRPr lang="fr-FR" sz="9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09703"/>
            <a:ext cx="9144000" cy="7293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4000">
                <a:srgbClr val="00B0F0">
                  <a:lumMod val="30000"/>
                  <a:lumOff val="70000"/>
                </a:srgbClr>
              </a:gs>
              <a:gs pos="83000">
                <a:srgbClr val="00B0F0">
                  <a:lumMod val="30000"/>
                  <a:lumOff val="70000"/>
                </a:srgbClr>
              </a:gs>
              <a:gs pos="100000">
                <a:srgbClr val="00B0F0">
                  <a:lumMod val="10000"/>
                  <a:lumOff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339328" y="2032969"/>
            <a:ext cx="7886700" cy="3446288"/>
          </a:xfrm>
        </p:spPr>
        <p:txBody>
          <a:bodyPr>
            <a:normAutofit/>
          </a:bodyPr>
          <a:lstStyle/>
          <a:p>
            <a:r>
              <a:rPr lang="en-US" sz="1800" dirty="0"/>
              <a:t>Binge drinking</a:t>
            </a:r>
          </a:p>
          <a:p>
            <a:pPr lvl="1"/>
            <a:r>
              <a:rPr lang="fr-BE" dirty="0" smtClean="0"/>
              <a:t>Période(s) d’intoxication intense (&gt; 4verres par occasion)</a:t>
            </a:r>
          </a:p>
          <a:p>
            <a:pPr lvl="1"/>
            <a:r>
              <a:rPr lang="fr-BE" dirty="0" smtClean="0"/>
              <a:t>Périodes d’abstinence</a:t>
            </a:r>
          </a:p>
          <a:p>
            <a:pPr lvl="1"/>
            <a:endParaRPr lang="fr-BE" dirty="0"/>
          </a:p>
          <a:p>
            <a:pPr lvl="0"/>
            <a:r>
              <a:rPr lang="en-US" sz="1800" dirty="0">
                <a:solidFill>
                  <a:prstClr val="black"/>
                </a:solidFill>
              </a:rPr>
              <a:t>Dual process models</a:t>
            </a:r>
          </a:p>
          <a:p>
            <a:pPr lvl="1"/>
            <a:r>
              <a:rPr lang="fr-BE" dirty="0" smtClean="0">
                <a:solidFill>
                  <a:prstClr val="black"/>
                </a:solidFill>
              </a:rPr>
              <a:t>Système </a:t>
            </a:r>
            <a:r>
              <a:rPr lang="fr-BE" i="1" dirty="0" smtClean="0">
                <a:solidFill>
                  <a:prstClr val="black"/>
                </a:solidFill>
              </a:rPr>
              <a:t>réflexif</a:t>
            </a:r>
            <a:r>
              <a:rPr lang="fr-BE" dirty="0" smtClean="0">
                <a:solidFill>
                  <a:prstClr val="black"/>
                </a:solidFill>
              </a:rPr>
              <a:t>: processus contrôlés (p.ex. fonctions exécutives)</a:t>
            </a:r>
          </a:p>
          <a:p>
            <a:pPr lvl="1"/>
            <a:r>
              <a:rPr lang="fr-BE" dirty="0" smtClean="0">
                <a:solidFill>
                  <a:prstClr val="black"/>
                </a:solidFill>
              </a:rPr>
              <a:t>Système </a:t>
            </a:r>
            <a:r>
              <a:rPr lang="fr-BE" i="1" dirty="0" smtClean="0">
                <a:solidFill>
                  <a:prstClr val="black"/>
                </a:solidFill>
              </a:rPr>
              <a:t>automatique/affectif</a:t>
            </a:r>
            <a:r>
              <a:rPr lang="fr-BE" dirty="0" smtClean="0">
                <a:solidFill>
                  <a:prstClr val="black"/>
                </a:solidFill>
              </a:rPr>
              <a:t> (p.ex. stimuli liés à l’alcool)</a:t>
            </a:r>
          </a:p>
          <a:p>
            <a:pPr lvl="1"/>
            <a:r>
              <a:rPr lang="fr-BE" i="1" dirty="0" smtClean="0">
                <a:solidFill>
                  <a:prstClr val="black"/>
                </a:solidFill>
              </a:rPr>
              <a:t>Interaction</a:t>
            </a:r>
            <a:r>
              <a:rPr lang="fr-BE" dirty="0" smtClean="0">
                <a:solidFill>
                  <a:prstClr val="black"/>
                </a:solidFill>
              </a:rPr>
              <a:t> entre les deux systèmes</a:t>
            </a:r>
          </a:p>
          <a:p>
            <a:pPr lvl="2"/>
            <a:r>
              <a:rPr lang="fr-BE" sz="1800" dirty="0">
                <a:solidFill>
                  <a:prstClr val="black"/>
                </a:solidFill>
              </a:rPr>
              <a:t>Comportement d’approche envers un stimuli lié à l’alcool + déficit au niveau des processus contrôlés = consommation excessive d’alcool</a:t>
            </a:r>
          </a:p>
          <a:p>
            <a:pPr lvl="1"/>
            <a:endParaRPr lang="en-US" dirty="0">
              <a:solidFill>
                <a:prstClr val="black"/>
              </a:solidFill>
            </a:endParaRPr>
          </a:p>
          <a:p>
            <a:pPr marL="342900" lvl="1" indent="0">
              <a:buNone/>
            </a:pPr>
            <a:endParaRPr lang="fr-BE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444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8"/>
    </mc:Choice>
    <mc:Fallback xmlns="">
      <p:transition spd="slow" advTm="15508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859169"/>
            <a:ext cx="7886700" cy="994172"/>
          </a:xfrm>
          <a:ln>
            <a:noFill/>
          </a:ln>
        </p:spPr>
        <p:txBody>
          <a:bodyPr>
            <a:noAutofit/>
          </a:bodyPr>
          <a:lstStyle/>
          <a:p>
            <a:r>
              <a:rPr lang="fr-BE" sz="1800" dirty="0" err="1"/>
              <a:t>Binge</a:t>
            </a:r>
            <a:r>
              <a:rPr lang="fr-BE" sz="1800" dirty="0"/>
              <a:t> </a:t>
            </a:r>
            <a:r>
              <a:rPr lang="fr-BE" sz="1800" dirty="0" err="1"/>
              <a:t>Drinking</a:t>
            </a:r>
            <a:endParaRPr lang="fr-BE" sz="1800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130085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+mn-ea"/>
              </a:rPr>
              <a:t>S. Lannoy</a:t>
            </a:r>
            <a:endParaRPr lang="fr-FR" sz="9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93819"/>
            <a:ext cx="9144000" cy="7293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4000">
                <a:srgbClr val="00B0F0">
                  <a:lumMod val="30000"/>
                  <a:lumOff val="70000"/>
                </a:srgbClr>
              </a:gs>
              <a:gs pos="83000">
                <a:srgbClr val="00B0F0">
                  <a:lumMod val="30000"/>
                  <a:lumOff val="70000"/>
                </a:srgbClr>
              </a:gs>
              <a:gs pos="100000">
                <a:srgbClr val="00B0F0">
                  <a:lumMod val="10000"/>
                  <a:lumOff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801341" y="1853341"/>
            <a:ext cx="8342659" cy="466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 </a:t>
            </a:r>
            <a:r>
              <a:rPr lang="fr-B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sujets proposés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fr-B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fontAlgn="auto">
              <a:spcAft>
                <a:spcPts val="0"/>
              </a:spcAft>
            </a:pPr>
            <a:r>
              <a:rPr lang="fr-BE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Objectif</a:t>
            </a:r>
            <a:r>
              <a:rPr lang="fr-B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Explorer l’interaction entre les processus cognitifs et affectifs/émotionnels dans le </a:t>
            </a:r>
            <a:r>
              <a:rPr lang="fr-B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binge</a:t>
            </a:r>
            <a:r>
              <a:rPr lang="fr-B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drinking</a:t>
            </a:r>
            <a:endParaRPr lang="fr-B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fontAlgn="auto">
              <a:spcAft>
                <a:spcPts val="0"/>
              </a:spcAft>
            </a:pPr>
            <a:endParaRPr lang="fr-B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fontAlgn="auto">
              <a:spcAft>
                <a:spcPts val="0"/>
              </a:spcAft>
            </a:pPr>
            <a:r>
              <a:rPr lang="fr-BE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Population</a:t>
            </a:r>
            <a:r>
              <a:rPr lang="fr-B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</a:p>
          <a:p>
            <a:pPr lvl="2" fontAlgn="auto">
              <a:spcAft>
                <a:spcPts val="0"/>
              </a:spcAft>
            </a:pPr>
            <a:r>
              <a:rPr lang="fr-B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Étudiants universitaires</a:t>
            </a:r>
          </a:p>
          <a:p>
            <a:pPr lvl="2" fontAlgn="auto">
              <a:spcAft>
                <a:spcPts val="0"/>
              </a:spcAft>
            </a:pPr>
            <a:r>
              <a:rPr lang="fr-B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Jeunes adolescents (14-17ans)</a:t>
            </a:r>
          </a:p>
          <a:p>
            <a:pPr lvl="2" fontAlgn="auto">
              <a:spcAft>
                <a:spcPts val="0"/>
              </a:spcAft>
            </a:pPr>
            <a:endParaRPr lang="fr-BE" sz="1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 fontAlgn="auto">
              <a:spcAft>
                <a:spcPts val="0"/>
              </a:spcAft>
            </a:pPr>
            <a:r>
              <a:rPr lang="fr-BE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Mesures</a:t>
            </a:r>
            <a:r>
              <a:rPr lang="fr-B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 </a:t>
            </a:r>
          </a:p>
          <a:p>
            <a:pPr lvl="2" fontAlgn="auto">
              <a:spcAft>
                <a:spcPts val="0"/>
              </a:spcAft>
            </a:pPr>
            <a:r>
              <a:rPr lang="fr-B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Tâches comportementales</a:t>
            </a:r>
          </a:p>
          <a:p>
            <a:pPr lvl="2" fontAlgn="auto">
              <a:spcAft>
                <a:spcPts val="0"/>
              </a:spcAft>
            </a:pPr>
            <a:r>
              <a:rPr lang="fr-BE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Potentiels évoqués (via enregistrement EEG)</a:t>
            </a:r>
          </a:p>
          <a:p>
            <a:pPr lvl="1" fontAlgn="auto">
              <a:spcAft>
                <a:spcPts val="0"/>
              </a:spcAft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891" lvl="1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en-US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342900" lvl="1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fr-BE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485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8"/>
    </mc:Choice>
    <mc:Fallback xmlns="">
      <p:transition spd="slow" advTm="15508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Fabien D'Hondt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BE" dirty="0" smtClean="0"/>
              <a:t>Post-doc FSR</a:t>
            </a:r>
          </a:p>
        </p:txBody>
      </p:sp>
      <p:pic>
        <p:nvPicPr>
          <p:cNvPr id="2050" name="Picture 2" descr="Fabien d'Hond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72" y="1530549"/>
            <a:ext cx="1285875" cy="167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3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fr-BE" sz="1800" dirty="0"/>
              <a:t>1. Décodage des émotions faciales dans l'alcoolo-dépendance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945298"/>
            <a:ext cx="7886700" cy="4055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500" dirty="0"/>
              <a:t>Les individus alcoolo-dépendants sous-estiment la présence d'une émotion exprimée par un visage (D'Hondt et al., 2015, Drug </a:t>
            </a:r>
            <a:r>
              <a:rPr lang="fr-FR" sz="1500" dirty="0" err="1"/>
              <a:t>Alcohol</a:t>
            </a:r>
            <a:r>
              <a:rPr lang="fr-FR" sz="1500" dirty="0"/>
              <a:t> </a:t>
            </a:r>
            <a:r>
              <a:rPr lang="fr-FR" sz="1500" dirty="0" err="1"/>
              <a:t>Depend</a:t>
            </a:r>
            <a:r>
              <a:rPr lang="fr-FR" sz="1500" dirty="0"/>
              <a:t>)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b="1" dirty="0"/>
              <a:t>Objectif: </a:t>
            </a:r>
            <a:r>
              <a:rPr lang="fr-FR" sz="1500" dirty="0"/>
              <a:t>quelle(s) étape(s) du traitement cérébral est (sont) responsable(s) de ce biais?</a:t>
            </a:r>
          </a:p>
          <a:p>
            <a:pPr marL="0" indent="0">
              <a:buNone/>
            </a:pPr>
            <a:r>
              <a:rPr lang="fr-FR" sz="1500" b="1" dirty="0"/>
              <a:t>Méthodes: </a:t>
            </a:r>
            <a:r>
              <a:rPr lang="fr-FR" sz="1500" dirty="0"/>
              <a:t>Mesures comportementales et </a:t>
            </a:r>
            <a:r>
              <a:rPr lang="fr-FR" sz="1500" dirty="0" err="1"/>
              <a:t>électrophysiologiques</a:t>
            </a:r>
            <a:r>
              <a:rPr lang="fr-FR" sz="1500" dirty="0"/>
              <a:t> (Potentiels évoqués)</a:t>
            </a:r>
          </a:p>
          <a:p>
            <a:pPr marL="0" indent="0">
              <a:buNone/>
            </a:pPr>
            <a:endParaRPr lang="fr-FR" sz="1500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134296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+mn-ea"/>
              </a:rPr>
              <a:t>F. D'Hondt</a:t>
            </a:r>
            <a:endParaRPr lang="fr-FR" sz="9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30873"/>
            <a:ext cx="9144000" cy="7293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4000">
                <a:srgbClr val="00B0F0">
                  <a:lumMod val="30000"/>
                  <a:lumOff val="70000"/>
                </a:srgbClr>
              </a:gs>
              <a:gs pos="83000">
                <a:srgbClr val="00B0F0">
                  <a:lumMod val="30000"/>
                  <a:lumOff val="70000"/>
                </a:srgbClr>
              </a:gs>
              <a:gs pos="100000">
                <a:srgbClr val="00B0F0">
                  <a:lumMod val="10000"/>
                  <a:lumOff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prstClr val="white"/>
              </a:solidFill>
            </a:endParaRPr>
          </a:p>
        </p:txBody>
      </p:sp>
      <p:pic>
        <p:nvPicPr>
          <p:cNvPr id="5" name="Espace réservé du contenu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01" r="-70"/>
          <a:stretch/>
        </p:blipFill>
        <p:spPr>
          <a:xfrm>
            <a:off x="143980" y="2504988"/>
            <a:ext cx="3674080" cy="2484483"/>
          </a:xfrm>
          <a:prstGeom prst="rect">
            <a:avLst/>
          </a:prstGeom>
        </p:spPr>
      </p:pic>
      <p:pic>
        <p:nvPicPr>
          <p:cNvPr id="7" name="Espace réservé du contenu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45" t="15744" r="752" b="45877"/>
          <a:stretch/>
        </p:blipFill>
        <p:spPr>
          <a:xfrm>
            <a:off x="3962039" y="2505230"/>
            <a:ext cx="2638322" cy="2484000"/>
          </a:xfrm>
          <a:prstGeom prst="rect">
            <a:avLst/>
          </a:prstGeom>
        </p:spPr>
      </p:pic>
      <p:pic>
        <p:nvPicPr>
          <p:cNvPr id="8" name="Picture 4" descr="http://www.biosemi.com/pics/Active_cap2_small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341" y="2487809"/>
            <a:ext cx="2255680" cy="251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28650" y="5123718"/>
            <a:ext cx="7007469" cy="6726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298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8"/>
    </mc:Choice>
    <mc:Fallback xmlns="">
      <p:transition spd="slow" advTm="155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fr-BE" sz="1800" dirty="0"/>
              <a:t>2. Rôle des déficits visuels dans les problèmes de décodage émotionnel chez les individus alcoolo-dépendants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0" y="134296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+mn-ea"/>
              </a:rPr>
              <a:t>F. D'Hondt</a:t>
            </a:r>
            <a:endParaRPr lang="fr-FR" sz="9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30873"/>
            <a:ext cx="9144000" cy="7293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4000">
                <a:srgbClr val="00B0F0">
                  <a:lumMod val="30000"/>
                  <a:lumOff val="70000"/>
                </a:srgbClr>
              </a:gs>
              <a:gs pos="83000">
                <a:srgbClr val="00B0F0">
                  <a:lumMod val="30000"/>
                  <a:lumOff val="70000"/>
                </a:srgbClr>
              </a:gs>
              <a:gs pos="100000">
                <a:srgbClr val="00B0F0">
                  <a:lumMod val="10000"/>
                  <a:lumOff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prstClr val="white"/>
              </a:solidFill>
            </a:endParaRP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628650" y="1945298"/>
            <a:ext cx="7886700" cy="4055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500" dirty="0"/>
              <a:t>Le traitement visuel est altéré dans l'alcoolo-dépendance et pourrait impacter le décodage des émotions faciales (D'Hondt et al., 2014, Front Hum </a:t>
            </a:r>
            <a:r>
              <a:rPr lang="fr-FR" sz="1500" dirty="0" err="1"/>
              <a:t>Neurosci</a:t>
            </a:r>
            <a:r>
              <a:rPr lang="fr-FR" sz="1500" dirty="0"/>
              <a:t>)</a:t>
            </a:r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endParaRPr lang="fr-FR" sz="1500" dirty="0"/>
          </a:p>
          <a:p>
            <a:pPr marL="0" indent="0">
              <a:buNone/>
            </a:pPr>
            <a:r>
              <a:rPr lang="fr-FR" sz="1500" b="1" dirty="0"/>
              <a:t>Hypothèse: </a:t>
            </a:r>
            <a:r>
              <a:rPr lang="fr-FR" sz="1500" dirty="0"/>
              <a:t>déficit émotionnel lié à une perturbation dans le traitement des FSB</a:t>
            </a:r>
          </a:p>
          <a:p>
            <a:pPr marL="0" indent="0">
              <a:buNone/>
            </a:pPr>
            <a:r>
              <a:rPr lang="fr-FR" sz="1500" b="1" dirty="0"/>
              <a:t>Méthodes: </a:t>
            </a:r>
            <a:r>
              <a:rPr lang="fr-FR" sz="1500" dirty="0"/>
              <a:t>Mesures comportementales et </a:t>
            </a:r>
            <a:r>
              <a:rPr lang="fr-FR" sz="1500" dirty="0" err="1"/>
              <a:t>électrophysiologiques</a:t>
            </a:r>
            <a:r>
              <a:rPr lang="fr-FR" sz="1500" dirty="0"/>
              <a:t> (Potentiels évoqués)</a:t>
            </a:r>
          </a:p>
          <a:p>
            <a:pPr marL="0" indent="0">
              <a:buNone/>
            </a:pPr>
            <a:endParaRPr lang="fr-FR" sz="15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245" y="3196157"/>
            <a:ext cx="1350000" cy="135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270" y="3196157"/>
            <a:ext cx="1350000" cy="1350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257" y="3196157"/>
            <a:ext cx="1350000" cy="1350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47" y="3196157"/>
            <a:ext cx="866036" cy="13500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502004" y="2697095"/>
            <a:ext cx="18308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350" b="1" dirty="0">
                <a:solidFill>
                  <a:srgbClr val="FF0000"/>
                </a:solidFill>
                <a:latin typeface="Calibri"/>
                <a:ea typeface="+mn-ea"/>
              </a:rPr>
              <a:t>Décodage émotionnel rapide!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42408" y="4541585"/>
            <a:ext cx="1350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200" dirty="0">
                <a:solidFill>
                  <a:prstClr val="black"/>
                </a:solidFill>
                <a:latin typeface="Calibri"/>
                <a:ea typeface="+mn-ea"/>
              </a:rPr>
              <a:t>Fréquences spatiales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200" dirty="0">
                <a:solidFill>
                  <a:prstClr val="black"/>
                </a:solidFill>
                <a:latin typeface="Calibri"/>
                <a:ea typeface="+mn-ea"/>
              </a:rPr>
              <a:t>Basses (FSB)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191732" y="4541585"/>
            <a:ext cx="1350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200" dirty="0">
                <a:solidFill>
                  <a:prstClr val="black"/>
                </a:solidFill>
                <a:latin typeface="Calibri"/>
                <a:ea typeface="+mn-ea"/>
              </a:rPr>
              <a:t>Fréquences spatiales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200" dirty="0">
                <a:solidFill>
                  <a:prstClr val="black"/>
                </a:solidFill>
                <a:latin typeface="Calibri"/>
                <a:ea typeface="+mn-ea"/>
              </a:rPr>
              <a:t>Moyennes (FSM)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766245" y="4541585"/>
            <a:ext cx="1350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200" dirty="0">
                <a:solidFill>
                  <a:prstClr val="black"/>
                </a:solidFill>
                <a:latin typeface="Calibri"/>
                <a:ea typeface="+mn-ea"/>
              </a:rPr>
              <a:t>Fréquences spatiales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200" dirty="0">
                <a:solidFill>
                  <a:prstClr val="black"/>
                </a:solidFill>
                <a:latin typeface="Calibri"/>
                <a:ea typeface="+mn-ea"/>
              </a:rPr>
              <a:t>Hautes (FSH)</a:t>
            </a:r>
          </a:p>
        </p:txBody>
      </p:sp>
      <p:pic>
        <p:nvPicPr>
          <p:cNvPr id="14" name="Picture 4" descr="http://www.biosemi.com/pics/Active_cap2_small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341" y="2487809"/>
            <a:ext cx="2255680" cy="251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628650" y="5123718"/>
            <a:ext cx="7007469" cy="6726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597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8"/>
    </mc:Choice>
    <mc:Fallback xmlns="">
      <p:transition spd="slow" advTm="155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  <p:bldP spid="13" grpId="0"/>
      <p:bldP spid="1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Valérie </a:t>
            </a:r>
            <a:r>
              <a:rPr lang="fr-BE" dirty="0" err="1" smtClean="0"/>
              <a:t>Dormal</a:t>
            </a:r>
            <a:endParaRPr lang="fr-BE" dirty="0"/>
          </a:p>
        </p:txBody>
      </p:sp>
      <p:pic>
        <p:nvPicPr>
          <p:cNvPr id="4" name="Picture 2" descr="https://www.uclouvain.be/cps/ucl/doc/psp-aapsp/images/V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71" y="1530549"/>
            <a:ext cx="1255802" cy="167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77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599" y="972340"/>
            <a:ext cx="7886700" cy="994172"/>
          </a:xfrm>
          <a:ln>
            <a:noFill/>
          </a:ln>
        </p:spPr>
        <p:txBody>
          <a:bodyPr>
            <a:noAutofit/>
          </a:bodyPr>
          <a:lstStyle/>
          <a:p>
            <a:r>
              <a:rPr lang="fr-BE" sz="1800" dirty="0"/>
              <a:t>Projets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0" y="173377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900" b="1" dirty="0">
                <a:solidFill>
                  <a:prstClr val="black"/>
                </a:solidFill>
                <a:latin typeface="Calibri"/>
                <a:ea typeface="+mn-ea"/>
              </a:rPr>
              <a:t>V. </a:t>
            </a:r>
            <a:r>
              <a:rPr lang="fr-FR" sz="900" b="1" dirty="0" err="1">
                <a:solidFill>
                  <a:prstClr val="black"/>
                </a:solidFill>
                <a:latin typeface="Calibri"/>
                <a:ea typeface="+mn-ea"/>
              </a:rPr>
              <a:t>Dormal</a:t>
            </a:r>
            <a:endParaRPr lang="fr-FR" sz="9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9051" y="568532"/>
            <a:ext cx="9144000" cy="7293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4000">
                <a:srgbClr val="00B0F0">
                  <a:lumMod val="30000"/>
                  <a:lumOff val="70000"/>
                </a:srgbClr>
              </a:gs>
              <a:gs pos="83000">
                <a:srgbClr val="00B0F0">
                  <a:lumMod val="30000"/>
                  <a:lumOff val="70000"/>
                </a:srgbClr>
              </a:gs>
              <a:gs pos="100000">
                <a:srgbClr val="00B0F0">
                  <a:lumMod val="10000"/>
                  <a:lumOff val="9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fr-FR" sz="1350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3414244"/>
            <a:ext cx="2857500" cy="1500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098529" y="1930057"/>
            <a:ext cx="711835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350" b="1" dirty="0">
                <a:solidFill>
                  <a:srgbClr val="FF0000"/>
                </a:solidFill>
                <a:latin typeface="Calibri"/>
                <a:ea typeface="+mn-ea"/>
              </a:rPr>
              <a:t>Méthodes</a:t>
            </a:r>
            <a:r>
              <a:rPr lang="fr-BE" sz="1350" dirty="0">
                <a:solidFill>
                  <a:prstClr val="black"/>
                </a:solidFill>
                <a:latin typeface="Calibri"/>
                <a:ea typeface="+mn-ea"/>
              </a:rPr>
              <a:t>: 	(1) Stimulation électrique </a:t>
            </a:r>
            <a:r>
              <a:rPr lang="fr-BE" sz="1350" dirty="0" err="1">
                <a:solidFill>
                  <a:prstClr val="black"/>
                </a:solidFill>
                <a:latin typeface="Calibri"/>
                <a:ea typeface="+mn-ea"/>
              </a:rPr>
              <a:t>transcranienne</a:t>
            </a:r>
            <a:r>
              <a:rPr lang="fr-BE" sz="1350" dirty="0">
                <a:solidFill>
                  <a:prstClr val="black"/>
                </a:solidFill>
                <a:latin typeface="Calibri"/>
                <a:ea typeface="+mn-ea"/>
              </a:rPr>
              <a:t> (</a:t>
            </a:r>
            <a:r>
              <a:rPr lang="fr-BE" sz="1350" dirty="0" err="1">
                <a:solidFill>
                  <a:prstClr val="black"/>
                </a:solidFill>
                <a:latin typeface="Calibri"/>
                <a:ea typeface="+mn-ea"/>
              </a:rPr>
              <a:t>tDCS</a:t>
            </a:r>
            <a:r>
              <a:rPr lang="fr-BE" sz="1350" dirty="0">
                <a:solidFill>
                  <a:prstClr val="black"/>
                </a:solidFill>
                <a:latin typeface="Calibri"/>
                <a:ea typeface="+mn-ea"/>
              </a:rPr>
              <a:t>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350" dirty="0">
                <a:solidFill>
                  <a:prstClr val="black"/>
                </a:solidFill>
                <a:latin typeface="Calibri"/>
                <a:ea typeface="+mn-ea"/>
              </a:rPr>
              <a:t>		(2) Coupler avec des mesures </a:t>
            </a:r>
            <a:r>
              <a:rPr lang="fr-BE" sz="1350" dirty="0" err="1">
                <a:solidFill>
                  <a:prstClr val="black"/>
                </a:solidFill>
                <a:latin typeface="Calibri"/>
                <a:ea typeface="+mn-ea"/>
              </a:rPr>
              <a:t>électrophysiologiques</a:t>
            </a:r>
            <a:r>
              <a:rPr lang="fr-BE" sz="1350" dirty="0">
                <a:solidFill>
                  <a:prstClr val="black"/>
                </a:solidFill>
                <a:latin typeface="Calibri"/>
                <a:ea typeface="+mn-ea"/>
              </a:rPr>
              <a:t> (Potentiels évoqués)</a:t>
            </a:r>
          </a:p>
        </p:txBody>
      </p:sp>
      <p:pic>
        <p:nvPicPr>
          <p:cNvPr id="5" name="Picture 4" descr="http://neurosciences.univ-fcomte.fr/download/neurosciences/image/tdcs/tdcs_homm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0035" y="4338962"/>
            <a:ext cx="1619347" cy="1476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098530" y="2721747"/>
            <a:ext cx="73532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350" b="1" dirty="0">
                <a:solidFill>
                  <a:srgbClr val="FF0000"/>
                </a:solidFill>
                <a:latin typeface="Calibri"/>
                <a:ea typeface="+mn-ea"/>
              </a:rPr>
              <a:t>Objectifs</a:t>
            </a:r>
            <a:r>
              <a:rPr lang="fr-BE" sz="1350" dirty="0">
                <a:solidFill>
                  <a:prstClr val="black"/>
                </a:solidFill>
                <a:latin typeface="Calibri"/>
                <a:ea typeface="+mn-ea"/>
              </a:rPr>
              <a:t>: 	(1)  Moduler l’activité cérébrale des participants via la stimulation électrique durant 			différentes tâches cognitives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350" dirty="0">
                <a:solidFill>
                  <a:prstClr val="black"/>
                </a:solidFill>
                <a:latin typeface="Calibri"/>
                <a:ea typeface="+mn-ea"/>
              </a:rPr>
              <a:t>		(2)  Objectiver cette modulation à un niveau cérébral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34985" y="5012945"/>
            <a:ext cx="230505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350" dirty="0">
                <a:solidFill>
                  <a:prstClr val="black"/>
                </a:solidFill>
                <a:latin typeface="Zag Bold" pitchFamily="50" charset="0"/>
                <a:ea typeface="+mn-ea"/>
              </a:rPr>
              <a:t>Stimulation Electrique </a:t>
            </a:r>
            <a:r>
              <a:rPr lang="fr-BE" sz="1350" dirty="0" err="1">
                <a:solidFill>
                  <a:prstClr val="black"/>
                </a:solidFill>
                <a:latin typeface="Zag Bold" pitchFamily="50" charset="0"/>
                <a:ea typeface="+mn-ea"/>
              </a:rPr>
              <a:t>Transcranienne</a:t>
            </a:r>
            <a:endParaRPr lang="fr-BE" sz="1350" dirty="0">
              <a:solidFill>
                <a:prstClr val="black"/>
              </a:solidFill>
              <a:latin typeface="Zag Bold" pitchFamily="50" charset="0"/>
              <a:ea typeface="+mn-e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495549" y="1257300"/>
            <a:ext cx="59182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350" dirty="0">
                <a:solidFill>
                  <a:srgbClr val="5B9BD5"/>
                </a:solidFill>
                <a:latin typeface="Calibri"/>
                <a:ea typeface="+mn-ea"/>
              </a:rPr>
              <a:t>En collaboration avec Séverine sur une population de </a:t>
            </a:r>
            <a:r>
              <a:rPr lang="fr-BE" sz="1350" dirty="0" err="1">
                <a:solidFill>
                  <a:srgbClr val="5B9BD5"/>
                </a:solidFill>
                <a:latin typeface="Calibri"/>
                <a:ea typeface="+mn-ea"/>
              </a:rPr>
              <a:t>Bindge</a:t>
            </a:r>
            <a:r>
              <a:rPr lang="fr-BE" sz="1350" dirty="0">
                <a:solidFill>
                  <a:srgbClr val="5B9BD5"/>
                </a:solidFill>
                <a:latin typeface="Calibri"/>
                <a:ea typeface="+mn-ea"/>
              </a:rPr>
              <a:t> </a:t>
            </a:r>
            <a:r>
              <a:rPr lang="fr-BE" sz="1350" dirty="0" err="1">
                <a:solidFill>
                  <a:srgbClr val="5B9BD5"/>
                </a:solidFill>
                <a:latin typeface="Calibri"/>
                <a:ea typeface="+mn-ea"/>
              </a:rPr>
              <a:t>drinkers</a:t>
            </a:r>
            <a:r>
              <a:rPr lang="fr-BE" sz="1350" dirty="0">
                <a:solidFill>
                  <a:srgbClr val="5B9BD5"/>
                </a:solidFill>
                <a:latin typeface="Calibri"/>
                <a:ea typeface="+mn-ea"/>
              </a:rPr>
              <a:t> + Contrôles</a:t>
            </a:r>
          </a:p>
        </p:txBody>
      </p:sp>
      <p:pic>
        <p:nvPicPr>
          <p:cNvPr id="11" name="Picture 4" descr="http://www.biosemi.com/pics/Active_cap2_small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009449"/>
            <a:ext cx="2255680" cy="2518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4572000" y="3577051"/>
            <a:ext cx="23050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350" dirty="0">
                <a:solidFill>
                  <a:prstClr val="black"/>
                </a:solidFill>
                <a:latin typeface="Zag Bold" pitchFamily="50" charset="0"/>
                <a:ea typeface="+mn-ea"/>
              </a:rPr>
              <a:t>Potentiels Evoqués</a:t>
            </a:r>
          </a:p>
        </p:txBody>
      </p:sp>
      <p:pic>
        <p:nvPicPr>
          <p:cNvPr id="1028" name="Picture 4" descr="http://arr.regionreunion.com/wp-content/uploads/2014/05/attention-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822" y="4079575"/>
            <a:ext cx="945278" cy="85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3161504" y="4009449"/>
            <a:ext cx="10326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dirty="0">
                <a:solidFill>
                  <a:srgbClr val="FF0000"/>
                </a:solidFill>
                <a:latin typeface="Zag Bold" pitchFamily="50" charset="0"/>
                <a:ea typeface="+mn-ea"/>
              </a:rPr>
              <a:t>Récolte des données absolument en M1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476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8"/>
    </mc:Choice>
    <mc:Fallback xmlns="">
      <p:transition spd="slow" advTm="155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2" grpId="0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96888" y="2814638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US" sz="3600" b="1" smtClean="0">
                <a:solidFill>
                  <a:srgbClr val="FFFFCC"/>
                </a:solidFill>
                <a:latin typeface="Helvetica" charset="0"/>
              </a:rPr>
              <a:t>Informations pratiques</a:t>
            </a:r>
            <a:endParaRPr lang="fr-FR" sz="3600" b="1" smtClean="0">
              <a:solidFill>
                <a:srgbClr val="FDF5C3"/>
              </a:solidFill>
              <a:latin typeface="Helvetica" charset="0"/>
            </a:endParaRPr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>
            <a:off x="0" y="3776663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03237" y="163513"/>
            <a:ext cx="8137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3600" dirty="0" smtClean="0">
                <a:solidFill>
                  <a:srgbClr val="FDF5C3"/>
                </a:solidFill>
                <a:latin typeface="Helvetica" charset="0"/>
              </a:rPr>
              <a:t>Membres du LEP</a:t>
            </a:r>
            <a:endParaRPr lang="fr-FR" sz="3600" dirty="0" smtClean="0">
              <a:solidFill>
                <a:srgbClr val="FDF5C3"/>
              </a:solidFill>
              <a:latin typeface="Helvetica" charset="0"/>
            </a:endParaRPr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0" y="944254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sp>
        <p:nvSpPr>
          <p:cNvPr id="451588" name="Text Box 4"/>
          <p:cNvSpPr txBox="1">
            <a:spLocks noChangeArrowheads="1"/>
          </p:cNvSpPr>
          <p:nvPr/>
        </p:nvSpPr>
        <p:spPr bwMode="auto">
          <a:xfrm>
            <a:off x="15081" y="1083646"/>
            <a:ext cx="8809038" cy="575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fr-BE" sz="3000" dirty="0" smtClean="0">
                <a:solidFill>
                  <a:srgbClr val="FFFF9B"/>
                </a:solidFill>
                <a:latin typeface="Helvetica" charset="0"/>
              </a:rPr>
              <a:t>4 seniors</a:t>
            </a:r>
          </a:p>
          <a:p>
            <a:pPr>
              <a:defRPr/>
            </a:pPr>
            <a:endParaRPr lang="fr-BE" sz="3000" dirty="0" smtClean="0">
              <a:solidFill>
                <a:srgbClr val="FFFF9B"/>
              </a:solidFill>
              <a:latin typeface="Helvetica" charset="0"/>
            </a:endParaRPr>
          </a:p>
          <a:p>
            <a:pPr>
              <a:defRPr/>
            </a:pPr>
            <a:endParaRPr lang="fr-BE" sz="2000" dirty="0" smtClean="0">
              <a:solidFill>
                <a:srgbClr val="FFFF9B"/>
              </a:solidFill>
              <a:latin typeface="Helvetica" charset="0"/>
            </a:endParaRPr>
          </a:p>
          <a:p>
            <a:pPr>
              <a:defRPr/>
            </a:pPr>
            <a:r>
              <a:rPr lang="fr-BE" sz="3000" dirty="0">
                <a:solidFill>
                  <a:srgbClr val="FFFF9B"/>
                </a:solidFill>
                <a:latin typeface="Helvetica" charset="0"/>
              </a:rPr>
              <a:t>7</a:t>
            </a:r>
            <a:r>
              <a:rPr lang="fr-BE" sz="3000" dirty="0" smtClean="0">
                <a:solidFill>
                  <a:srgbClr val="FFFF9B"/>
                </a:solidFill>
                <a:latin typeface="Helvetica" charset="0"/>
              </a:rPr>
              <a:t> post-docs: </a:t>
            </a:r>
          </a:p>
          <a:p>
            <a:pPr>
              <a:defRPr/>
            </a:pPr>
            <a:endParaRPr lang="fr-BE" sz="3000" dirty="0" smtClean="0">
              <a:solidFill>
                <a:srgbClr val="FFFF9B"/>
              </a:solidFill>
              <a:latin typeface="Helvetica" charset="0"/>
            </a:endParaRPr>
          </a:p>
          <a:p>
            <a:pPr>
              <a:defRPr/>
            </a:pPr>
            <a:endParaRPr lang="fr-BE" sz="3000" dirty="0" smtClean="0">
              <a:solidFill>
                <a:srgbClr val="FFFF9B"/>
              </a:solidFill>
              <a:latin typeface="Helvetica" charset="0"/>
            </a:endParaRPr>
          </a:p>
          <a:p>
            <a:pPr>
              <a:defRPr/>
            </a:pPr>
            <a:r>
              <a:rPr lang="fr-BE" sz="3000" dirty="0" smtClean="0">
                <a:solidFill>
                  <a:srgbClr val="FFFF9B"/>
                </a:solidFill>
                <a:latin typeface="Helvetica" charset="0"/>
              </a:rPr>
              <a:t>13 doctorants: </a:t>
            </a:r>
          </a:p>
          <a:p>
            <a:pPr>
              <a:defRPr/>
            </a:pPr>
            <a:endParaRPr lang="fr-BE" sz="5000" dirty="0" smtClean="0">
              <a:solidFill>
                <a:srgbClr val="FFFF9B"/>
              </a:solidFill>
              <a:latin typeface="Helvetica" charset="0"/>
            </a:endParaRPr>
          </a:p>
          <a:p>
            <a:pPr>
              <a:defRPr/>
            </a:pPr>
            <a:r>
              <a:rPr lang="fr-BE" sz="3000" dirty="0" smtClean="0">
                <a:solidFill>
                  <a:srgbClr val="FFFF9B"/>
                </a:solidFill>
                <a:latin typeface="Helvetica" charset="0"/>
              </a:rPr>
              <a:t> </a:t>
            </a:r>
          </a:p>
          <a:p>
            <a:pPr>
              <a:defRPr/>
            </a:pPr>
            <a:endParaRPr lang="fr-BE" sz="3000" dirty="0" smtClean="0">
              <a:solidFill>
                <a:srgbClr val="FFFF9B"/>
              </a:solidFill>
              <a:latin typeface="Helvetica" charset="0"/>
            </a:endParaRPr>
          </a:p>
          <a:p>
            <a:pPr>
              <a:defRPr/>
            </a:pPr>
            <a:endParaRPr lang="fr-BE" sz="1000" b="1" dirty="0" smtClean="0">
              <a:solidFill>
                <a:schemeClr val="hlink"/>
              </a:solidFill>
              <a:latin typeface="Helvetica" charset="0"/>
            </a:endParaRPr>
          </a:p>
          <a:p>
            <a:pPr>
              <a:defRPr/>
            </a:pPr>
            <a:r>
              <a:rPr lang="fr-BE" sz="2400" b="1" dirty="0" smtClean="0">
                <a:solidFill>
                  <a:schemeClr val="hlink"/>
                </a:solidFill>
                <a:latin typeface="Helvetica" charset="0"/>
              </a:rPr>
              <a:t>Nous contacter: Etage 2, Ailes D-E</a:t>
            </a:r>
          </a:p>
          <a:p>
            <a:pPr>
              <a:defRPr/>
            </a:pPr>
            <a:r>
              <a:rPr lang="fr-BE" sz="2400" b="1" dirty="0" smtClean="0">
                <a:solidFill>
                  <a:schemeClr val="hlink"/>
                </a:solidFill>
                <a:latin typeface="Helvetica" charset="0"/>
              </a:rPr>
              <a:t>                            prenom.nom@uclouvain.be</a:t>
            </a:r>
          </a:p>
        </p:txBody>
      </p:sp>
      <p:sp>
        <p:nvSpPr>
          <p:cNvPr id="451601" name="Text Box 17"/>
          <p:cNvSpPr txBox="1">
            <a:spLocks noChangeArrowheads="1"/>
          </p:cNvSpPr>
          <p:nvPr/>
        </p:nvSpPr>
        <p:spPr bwMode="auto">
          <a:xfrm>
            <a:off x="2016919" y="1241425"/>
            <a:ext cx="12430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2000" b="1" dirty="0" smtClean="0">
                <a:latin typeface="Helvetica" pitchFamily="34" charset="0"/>
              </a:rPr>
              <a:t>Joël </a:t>
            </a:r>
            <a:r>
              <a:rPr lang="fr-BE" altLang="en-US" sz="2000" b="1" dirty="0" err="1" smtClean="0">
                <a:latin typeface="Helvetica" pitchFamily="34" charset="0"/>
              </a:rPr>
              <a:t>Billieux</a:t>
            </a:r>
            <a:endParaRPr lang="fr-FR" altLang="en-US" sz="2000" b="1" dirty="0" smtClean="0">
              <a:latin typeface="Helvetica" pitchFamily="34" charset="0"/>
            </a:endParaRPr>
          </a:p>
        </p:txBody>
      </p:sp>
      <p:sp>
        <p:nvSpPr>
          <p:cNvPr id="451602" name="Text Box 18"/>
          <p:cNvSpPr txBox="1">
            <a:spLocks noChangeArrowheads="1"/>
          </p:cNvSpPr>
          <p:nvPr/>
        </p:nvSpPr>
        <p:spPr bwMode="auto">
          <a:xfrm>
            <a:off x="5686461" y="1268413"/>
            <a:ext cx="12430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2000" b="1" dirty="0" smtClean="0">
                <a:solidFill>
                  <a:srgbClr val="E1E1E1"/>
                </a:solidFill>
                <a:latin typeface="Helvetica" charset="0"/>
              </a:rPr>
              <a:t>Pierre Maurage</a:t>
            </a:r>
            <a:endParaRPr lang="fr-FR" sz="2000" b="1" dirty="0" smtClean="0">
              <a:solidFill>
                <a:srgbClr val="E1E1E1"/>
              </a:solidFill>
              <a:latin typeface="Helvetica" charset="0"/>
            </a:endParaRPr>
          </a:p>
        </p:txBody>
      </p:sp>
      <p:sp>
        <p:nvSpPr>
          <p:cNvPr id="451603" name="Text Box 19"/>
          <p:cNvSpPr txBox="1">
            <a:spLocks noChangeArrowheads="1"/>
          </p:cNvSpPr>
          <p:nvPr/>
        </p:nvSpPr>
        <p:spPr bwMode="auto">
          <a:xfrm>
            <a:off x="3855245" y="1250109"/>
            <a:ext cx="14065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2000" b="1" dirty="0" smtClean="0">
                <a:solidFill>
                  <a:srgbClr val="E1E1E1"/>
                </a:solidFill>
                <a:latin typeface="Helvetica" charset="0"/>
              </a:rPr>
              <a:t>Philippe de </a:t>
            </a:r>
            <a:r>
              <a:rPr lang="fr-BE" sz="2000" b="1" dirty="0" err="1" smtClean="0">
                <a:solidFill>
                  <a:srgbClr val="E1E1E1"/>
                </a:solidFill>
                <a:latin typeface="Helvetica" charset="0"/>
              </a:rPr>
              <a:t>Timary</a:t>
            </a:r>
            <a:endParaRPr lang="fr-FR" sz="2000" b="1" dirty="0" smtClean="0">
              <a:solidFill>
                <a:srgbClr val="E1E1E1"/>
              </a:solidFill>
              <a:latin typeface="Helvetica" charset="0"/>
            </a:endParaRPr>
          </a:p>
        </p:txBody>
      </p:sp>
      <p:sp>
        <p:nvSpPr>
          <p:cNvPr id="451605" name="Text Box 21"/>
          <p:cNvSpPr txBox="1">
            <a:spLocks noChangeArrowheads="1"/>
          </p:cNvSpPr>
          <p:nvPr/>
        </p:nvSpPr>
        <p:spPr bwMode="auto">
          <a:xfrm>
            <a:off x="7192963" y="1284445"/>
            <a:ext cx="1365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2000" b="1" dirty="0" smtClean="0">
                <a:solidFill>
                  <a:srgbClr val="E1E1E1"/>
                </a:solidFill>
                <a:latin typeface="Helvetica" charset="0"/>
              </a:rPr>
              <a:t>Pierre </a:t>
            </a:r>
            <a:r>
              <a:rPr lang="fr-BE" sz="2000" b="1" dirty="0" err="1" smtClean="0">
                <a:solidFill>
                  <a:srgbClr val="E1E1E1"/>
                </a:solidFill>
                <a:latin typeface="Helvetica" charset="0"/>
              </a:rPr>
              <a:t>Philippot</a:t>
            </a:r>
            <a:endParaRPr lang="fr-FR" sz="2000" b="1" dirty="0" smtClean="0">
              <a:solidFill>
                <a:srgbClr val="E1E1E1"/>
              </a:solidFill>
              <a:latin typeface="Helvetica" charset="0"/>
            </a:endParaRPr>
          </a:p>
        </p:txBody>
      </p:sp>
      <p:sp>
        <p:nvSpPr>
          <p:cNvPr id="451608" name="Text Box 24"/>
          <p:cNvSpPr txBox="1">
            <a:spLocks noChangeArrowheads="1"/>
          </p:cNvSpPr>
          <p:nvPr/>
        </p:nvSpPr>
        <p:spPr bwMode="auto">
          <a:xfrm>
            <a:off x="3944169" y="3840624"/>
            <a:ext cx="1447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Gaëtan Devos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51610" name="Text Box 26"/>
          <p:cNvSpPr txBox="1">
            <a:spLocks noChangeArrowheads="1"/>
          </p:cNvSpPr>
          <p:nvPr/>
        </p:nvSpPr>
        <p:spPr bwMode="auto">
          <a:xfrm>
            <a:off x="5202141" y="3863304"/>
            <a:ext cx="1447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1700" b="1" dirty="0" smtClean="0">
                <a:solidFill>
                  <a:srgbClr val="E1E1E1"/>
                </a:solidFill>
                <a:latin typeface="Helvetica" charset="0"/>
              </a:rPr>
              <a:t>Vincent </a:t>
            </a:r>
            <a:r>
              <a:rPr lang="fr-BE" sz="1700" b="1" dirty="0" err="1" smtClean="0">
                <a:solidFill>
                  <a:srgbClr val="E1E1E1"/>
                </a:solidFill>
                <a:latin typeface="Helvetica" charset="0"/>
              </a:rPr>
              <a:t>Dethier</a:t>
            </a:r>
            <a:endParaRPr lang="fr-FR" sz="1700" b="1" dirty="0" smtClean="0">
              <a:solidFill>
                <a:srgbClr val="E1E1E1"/>
              </a:solidFill>
              <a:latin typeface="Helvetica" charset="0"/>
            </a:endParaRPr>
          </a:p>
        </p:txBody>
      </p:sp>
      <p:sp>
        <p:nvSpPr>
          <p:cNvPr id="451611" name="Text Box 27"/>
          <p:cNvSpPr txBox="1">
            <a:spLocks noChangeArrowheads="1"/>
          </p:cNvSpPr>
          <p:nvPr/>
        </p:nvSpPr>
        <p:spPr bwMode="auto">
          <a:xfrm>
            <a:off x="3505225" y="4426439"/>
            <a:ext cx="117633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1700" b="1" dirty="0" smtClean="0">
                <a:solidFill>
                  <a:srgbClr val="E1E1E1"/>
                </a:solidFill>
                <a:latin typeface="Helvetica" charset="0"/>
              </a:rPr>
              <a:t>Virginie </a:t>
            </a:r>
            <a:r>
              <a:rPr lang="fr-BE" sz="1700" b="1" dirty="0" err="1" smtClean="0">
                <a:solidFill>
                  <a:srgbClr val="E1E1E1"/>
                </a:solidFill>
                <a:latin typeface="Helvetica" charset="0"/>
              </a:rPr>
              <a:t>Peschard</a:t>
            </a:r>
            <a:endParaRPr lang="fr-FR" sz="1700" b="1" dirty="0" smtClean="0">
              <a:solidFill>
                <a:srgbClr val="E1E1E1"/>
              </a:solidFill>
              <a:latin typeface="Helvetica" charset="0"/>
            </a:endParaRPr>
          </a:p>
        </p:txBody>
      </p:sp>
      <p:sp>
        <p:nvSpPr>
          <p:cNvPr id="451612" name="Text Box 28"/>
          <p:cNvSpPr txBox="1">
            <a:spLocks noChangeArrowheads="1"/>
          </p:cNvSpPr>
          <p:nvPr/>
        </p:nvSpPr>
        <p:spPr bwMode="auto">
          <a:xfrm>
            <a:off x="6524168" y="4112737"/>
            <a:ext cx="19526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Félix </a:t>
            </a:r>
            <a:r>
              <a:rPr lang="fr-BE" altLang="en-US" sz="1700" b="1" dirty="0" err="1" smtClean="0">
                <a:latin typeface="Helvetica" pitchFamily="34" charset="0"/>
              </a:rPr>
              <a:t>Banderembaho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51615" name="Text Box 31"/>
          <p:cNvSpPr txBox="1">
            <a:spLocks noChangeArrowheads="1"/>
          </p:cNvSpPr>
          <p:nvPr/>
        </p:nvSpPr>
        <p:spPr bwMode="auto">
          <a:xfrm>
            <a:off x="1562006" y="4384549"/>
            <a:ext cx="1747838" cy="61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BE" sz="1700" b="1" dirty="0" smtClean="0">
                <a:solidFill>
                  <a:srgbClr val="E1E1E1"/>
                </a:solidFill>
                <a:latin typeface="Helvetica" charset="0"/>
              </a:rPr>
              <a:t>Jory </a:t>
            </a:r>
          </a:p>
          <a:p>
            <a:pPr algn="ctr">
              <a:spcBef>
                <a:spcPts val="0"/>
              </a:spcBef>
              <a:defRPr/>
            </a:pPr>
            <a:r>
              <a:rPr lang="fr-BE" sz="1700" b="1" dirty="0" smtClean="0">
                <a:solidFill>
                  <a:srgbClr val="E1E1E1"/>
                </a:solidFill>
                <a:latin typeface="Helvetica" charset="0"/>
              </a:rPr>
              <a:t>Deleuze</a:t>
            </a:r>
            <a:endParaRPr lang="fr-FR" sz="1700" b="1" dirty="0" smtClean="0">
              <a:solidFill>
                <a:srgbClr val="E1E1E1"/>
              </a:solidFill>
              <a:latin typeface="Helvetica" charset="0"/>
            </a:endParaRPr>
          </a:p>
        </p:txBody>
      </p:sp>
      <p:sp>
        <p:nvSpPr>
          <p:cNvPr id="451629" name="Text Box 45"/>
          <p:cNvSpPr txBox="1">
            <a:spLocks noChangeArrowheads="1"/>
          </p:cNvSpPr>
          <p:nvPr/>
        </p:nvSpPr>
        <p:spPr bwMode="auto">
          <a:xfrm>
            <a:off x="2638425" y="3826805"/>
            <a:ext cx="1427956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Mélanie Brion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51632" name="Text Box 48"/>
          <p:cNvSpPr txBox="1">
            <a:spLocks noChangeArrowheads="1"/>
          </p:cNvSpPr>
          <p:nvPr/>
        </p:nvSpPr>
        <p:spPr bwMode="auto">
          <a:xfrm>
            <a:off x="6138710" y="4905213"/>
            <a:ext cx="1747837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ts val="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Aurélien </a:t>
            </a:r>
          </a:p>
          <a:p>
            <a:pPr algn="ctr">
              <a:spcBef>
                <a:spcPts val="0"/>
              </a:spcBef>
              <a:defRPr/>
            </a:pPr>
            <a:r>
              <a:rPr lang="fr-BE" altLang="en-US" sz="1700" b="1" dirty="0" err="1" smtClean="0">
                <a:latin typeface="Helvetica" pitchFamily="34" charset="0"/>
              </a:rPr>
              <a:t>Cornil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51635" name="Text Box 51"/>
          <p:cNvSpPr txBox="1">
            <a:spLocks noChangeArrowheads="1"/>
          </p:cNvSpPr>
          <p:nvPr/>
        </p:nvSpPr>
        <p:spPr bwMode="auto">
          <a:xfrm>
            <a:off x="7801887" y="4841956"/>
            <a:ext cx="121761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Aline </a:t>
            </a:r>
            <a:r>
              <a:rPr lang="fr-BE" altLang="en-US" sz="1700" b="1" dirty="0" err="1" smtClean="0">
                <a:latin typeface="Helvetica" pitchFamily="34" charset="0"/>
              </a:rPr>
              <a:t>Wéry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5153" name="AutoShape 53" descr="2Q=="/>
          <p:cNvSpPr>
            <a:spLocks noChangeAspect="1" noChangeArrowheads="1"/>
          </p:cNvSpPr>
          <p:nvPr/>
        </p:nvSpPr>
        <p:spPr bwMode="auto">
          <a:xfrm>
            <a:off x="4419600" y="3030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BE" altLang="en-US" sz="1500">
              <a:solidFill>
                <a:srgbClr val="E1E1E1"/>
              </a:solidFill>
              <a:latin typeface="Myriad Roman" charset="0"/>
            </a:endParaRPr>
          </a:p>
        </p:txBody>
      </p:sp>
      <p:sp>
        <p:nvSpPr>
          <p:cNvPr id="5154" name="AutoShape 55" descr="2Q=="/>
          <p:cNvSpPr>
            <a:spLocks noChangeAspect="1" noChangeArrowheads="1"/>
          </p:cNvSpPr>
          <p:nvPr/>
        </p:nvSpPr>
        <p:spPr bwMode="auto">
          <a:xfrm>
            <a:off x="4419600" y="3030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BE" altLang="en-US" sz="1500">
              <a:solidFill>
                <a:srgbClr val="E1E1E1"/>
              </a:solidFill>
              <a:latin typeface="Myriad Roman" charset="0"/>
            </a:endParaRPr>
          </a:p>
        </p:txBody>
      </p:sp>
      <p:sp>
        <p:nvSpPr>
          <p:cNvPr id="451642" name="Text Box 58"/>
          <p:cNvSpPr txBox="1">
            <a:spLocks noChangeArrowheads="1"/>
          </p:cNvSpPr>
          <p:nvPr/>
        </p:nvSpPr>
        <p:spPr bwMode="auto">
          <a:xfrm>
            <a:off x="2435925" y="2322513"/>
            <a:ext cx="14747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Fabien D</a:t>
            </a:r>
            <a:r>
              <a:rPr lang="fr-BE" altLang="fr-FR" sz="1700" b="1" dirty="0" smtClean="0">
                <a:latin typeface="Helvetica" pitchFamily="34" charset="0"/>
              </a:rPr>
              <a:t>’</a:t>
            </a:r>
            <a:r>
              <a:rPr lang="fr-BE" altLang="en-US" sz="1700" b="1" dirty="0" err="1" smtClean="0">
                <a:latin typeface="Helvetica" pitchFamily="34" charset="0"/>
              </a:rPr>
              <a:t>Hondt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4" name="Text Box 28"/>
          <p:cNvSpPr txBox="1">
            <a:spLocks noChangeArrowheads="1"/>
          </p:cNvSpPr>
          <p:nvPr/>
        </p:nvSpPr>
        <p:spPr bwMode="auto">
          <a:xfrm>
            <a:off x="4752904" y="4480306"/>
            <a:ext cx="1774825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Séverine Lannoy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6" name="Text Box 28"/>
          <p:cNvSpPr txBox="1">
            <a:spLocks noChangeArrowheads="1"/>
          </p:cNvSpPr>
          <p:nvPr/>
        </p:nvSpPr>
        <p:spPr bwMode="auto">
          <a:xfrm>
            <a:off x="47099" y="4344031"/>
            <a:ext cx="1774825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Anne-Charlotte </a:t>
            </a:r>
            <a:r>
              <a:rPr lang="fr-BE" altLang="en-US" sz="1700" b="1" dirty="0" err="1" smtClean="0">
                <a:latin typeface="Helvetica" pitchFamily="34" charset="0"/>
              </a:rPr>
              <a:t>Franckx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1" name="Text Box 58"/>
          <p:cNvSpPr txBox="1">
            <a:spLocks noChangeArrowheads="1"/>
          </p:cNvSpPr>
          <p:nvPr/>
        </p:nvSpPr>
        <p:spPr bwMode="auto">
          <a:xfrm>
            <a:off x="4155234" y="2348648"/>
            <a:ext cx="1474788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err="1" smtClean="0">
                <a:latin typeface="Helvetica" pitchFamily="34" charset="0"/>
              </a:rPr>
              <a:t>Olatz</a:t>
            </a:r>
            <a:r>
              <a:rPr lang="fr-BE" altLang="en-US" sz="1700" b="1" dirty="0" smtClean="0">
                <a:latin typeface="Helvetica" pitchFamily="34" charset="0"/>
              </a:rPr>
              <a:t> Lopez-Fernandez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3" name="Text Box 28"/>
          <p:cNvSpPr txBox="1">
            <a:spLocks noChangeArrowheads="1"/>
          </p:cNvSpPr>
          <p:nvPr/>
        </p:nvSpPr>
        <p:spPr bwMode="auto">
          <a:xfrm>
            <a:off x="1098024" y="5139078"/>
            <a:ext cx="14478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Marie Poncin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5" name="Text Box 58"/>
          <p:cNvSpPr txBox="1">
            <a:spLocks noChangeArrowheads="1"/>
          </p:cNvSpPr>
          <p:nvPr/>
        </p:nvSpPr>
        <p:spPr bwMode="auto">
          <a:xfrm>
            <a:off x="5835117" y="2338784"/>
            <a:ext cx="147478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Sophie Leclercq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7" name="Text Box 58"/>
          <p:cNvSpPr txBox="1">
            <a:spLocks noChangeArrowheads="1"/>
          </p:cNvSpPr>
          <p:nvPr/>
        </p:nvSpPr>
        <p:spPr bwMode="auto">
          <a:xfrm>
            <a:off x="6667500" y="2990849"/>
            <a:ext cx="147478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Géraldine Petit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8" name="Text Box 58"/>
          <p:cNvSpPr txBox="1">
            <a:spLocks noChangeArrowheads="1"/>
          </p:cNvSpPr>
          <p:nvPr/>
        </p:nvSpPr>
        <p:spPr bwMode="auto">
          <a:xfrm>
            <a:off x="3206775" y="2939979"/>
            <a:ext cx="147478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Alexandre </a:t>
            </a:r>
            <a:r>
              <a:rPr lang="fr-BE" altLang="en-US" sz="1700" b="1" dirty="0" err="1" smtClean="0">
                <a:latin typeface="Helvetica" pitchFamily="34" charset="0"/>
              </a:rPr>
              <a:t>Heeren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49" name="Text Box 58"/>
          <p:cNvSpPr txBox="1">
            <a:spLocks noChangeArrowheads="1"/>
          </p:cNvSpPr>
          <p:nvPr/>
        </p:nvSpPr>
        <p:spPr bwMode="auto">
          <a:xfrm>
            <a:off x="5102154" y="2981325"/>
            <a:ext cx="147478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Caroline </a:t>
            </a:r>
            <a:r>
              <a:rPr lang="fr-BE" altLang="en-US" sz="1700" b="1" dirty="0" err="1" smtClean="0">
                <a:latin typeface="Helvetica" pitchFamily="34" charset="0"/>
              </a:rPr>
              <a:t>Quoilin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50" name="Text Box 45"/>
          <p:cNvSpPr txBox="1">
            <a:spLocks noChangeArrowheads="1"/>
          </p:cNvSpPr>
          <p:nvPr/>
        </p:nvSpPr>
        <p:spPr bwMode="auto">
          <a:xfrm>
            <a:off x="2559438" y="5177941"/>
            <a:ext cx="1427956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Benjamin Roux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51" name="Text Box 45"/>
          <p:cNvSpPr txBox="1">
            <a:spLocks noChangeArrowheads="1"/>
          </p:cNvSpPr>
          <p:nvPr/>
        </p:nvSpPr>
        <p:spPr bwMode="auto">
          <a:xfrm>
            <a:off x="4210617" y="5058719"/>
            <a:ext cx="1427956" cy="87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err="1" smtClean="0">
                <a:latin typeface="Helvetica" pitchFamily="34" charset="0"/>
              </a:rPr>
              <a:t>Kholoud</a:t>
            </a:r>
            <a:r>
              <a:rPr lang="fr-BE" altLang="en-US" sz="1700" b="1" dirty="0" smtClean="0">
                <a:latin typeface="Helvetica" pitchFamily="34" charset="0"/>
              </a:rPr>
              <a:t> </a:t>
            </a:r>
            <a:r>
              <a:rPr lang="fr-BE" altLang="en-US" sz="1700" b="1" dirty="0" err="1" smtClean="0">
                <a:latin typeface="Helvetica" pitchFamily="34" charset="0"/>
              </a:rPr>
              <a:t>Saber</a:t>
            </a:r>
            <a:r>
              <a:rPr lang="fr-BE" altLang="en-US" sz="1700" b="1" dirty="0" smtClean="0">
                <a:latin typeface="Helvetica" pitchFamily="34" charset="0"/>
              </a:rPr>
              <a:t> </a:t>
            </a:r>
            <a:r>
              <a:rPr lang="fr-BE" altLang="en-US" sz="1700" b="1" dirty="0" err="1" smtClean="0">
                <a:latin typeface="Helvetica" pitchFamily="34" charset="0"/>
              </a:rPr>
              <a:t>Barakat</a:t>
            </a:r>
            <a:endParaRPr lang="fr-FR" altLang="en-US" sz="1700" b="1" dirty="0" smtClean="0">
              <a:latin typeface="Helvetica" pitchFamily="34" charset="0"/>
            </a:endParaRPr>
          </a:p>
        </p:txBody>
      </p:sp>
      <p:sp>
        <p:nvSpPr>
          <p:cNvPr id="52" name="Rectangle 6"/>
          <p:cNvSpPr>
            <a:spLocks noChangeArrowheads="1"/>
          </p:cNvSpPr>
          <p:nvPr/>
        </p:nvSpPr>
        <p:spPr bwMode="auto">
          <a:xfrm>
            <a:off x="5378596" y="5570778"/>
            <a:ext cx="37877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fr-BE" sz="3000" b="1" dirty="0">
                <a:solidFill>
                  <a:schemeClr val="hlink"/>
                </a:solidFill>
                <a:latin typeface="Helvetica" charset="0"/>
                <a:ea typeface="ＭＳ Ｐゴシック" charset="0"/>
              </a:rPr>
              <a:t>http://www.uclep.be</a:t>
            </a:r>
          </a:p>
        </p:txBody>
      </p:sp>
      <p:sp>
        <p:nvSpPr>
          <p:cNvPr id="53" name="Text Box 58"/>
          <p:cNvSpPr txBox="1">
            <a:spLocks noChangeArrowheads="1"/>
          </p:cNvSpPr>
          <p:nvPr/>
        </p:nvSpPr>
        <p:spPr bwMode="auto">
          <a:xfrm>
            <a:off x="7329618" y="2338784"/>
            <a:ext cx="1474788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1700" b="1" dirty="0" smtClean="0">
                <a:latin typeface="Helvetica" pitchFamily="34" charset="0"/>
              </a:rPr>
              <a:t>Valérie </a:t>
            </a:r>
            <a:r>
              <a:rPr lang="fr-BE" altLang="en-US" sz="1700" b="1" dirty="0" err="1" smtClean="0">
                <a:latin typeface="Helvetica" pitchFamily="34" charset="0"/>
              </a:rPr>
              <a:t>Dormal</a:t>
            </a:r>
            <a:endParaRPr lang="fr-FR" altLang="en-US" sz="1700" b="1" dirty="0" smtClean="0">
              <a:latin typeface="Helvetic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1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1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1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1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1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1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1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1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1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1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51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15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1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1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1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1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15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15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1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51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1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51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51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51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51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1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51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51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1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51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51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51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515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5158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5158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5158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601" grpId="0"/>
      <p:bldP spid="451602" grpId="0"/>
      <p:bldP spid="451603" grpId="0"/>
      <p:bldP spid="451605" grpId="0"/>
      <p:bldP spid="451608" grpId="0"/>
      <p:bldP spid="451610" grpId="0"/>
      <p:bldP spid="451611" grpId="0"/>
      <p:bldP spid="451612" grpId="0"/>
      <p:bldP spid="451615" grpId="0"/>
      <p:bldP spid="451629" grpId="0"/>
      <p:bldP spid="451632" grpId="0"/>
      <p:bldP spid="451635" grpId="0"/>
      <p:bldP spid="451642" grpId="0"/>
      <p:bldP spid="44" grpId="0"/>
      <p:bldP spid="46" grpId="0"/>
      <p:bldP spid="41" grpId="0"/>
      <p:bldP spid="43" grpId="0"/>
      <p:bldP spid="45" grpId="0"/>
      <p:bldP spid="47" grpId="0"/>
      <p:bldP spid="48" grpId="0"/>
      <p:bldP spid="49" grpId="0"/>
      <p:bldP spid="50" grpId="0"/>
      <p:bldP spid="51" grpId="0"/>
      <p:bldP spid="52" grpId="0"/>
      <p:bldP spid="5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508000" y="327025"/>
            <a:ext cx="8137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altLang="en-US" sz="3600" smtClean="0">
                <a:solidFill>
                  <a:srgbClr val="FDF5C3"/>
                </a:solidFill>
                <a:latin typeface="Helvetica" pitchFamily="34" charset="0"/>
              </a:rPr>
              <a:t>Spécificité des mémoires en LEP</a:t>
            </a:r>
            <a:endParaRPr lang="fr-FR" altLang="en-US" sz="3600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0" y="1196975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sp>
        <p:nvSpPr>
          <p:cNvPr id="454660" name="Text Box 4"/>
          <p:cNvSpPr txBox="1">
            <a:spLocks noChangeArrowheads="1"/>
          </p:cNvSpPr>
          <p:nvPr/>
        </p:nvSpPr>
        <p:spPr bwMode="auto">
          <a:xfrm>
            <a:off x="334963" y="1458913"/>
            <a:ext cx="8809037" cy="532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>
              <a:buFontTx/>
              <a:buChar char="-"/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Diversité-complémentarité des approches utilisées.</a:t>
            </a:r>
          </a:p>
          <a:p>
            <a:pPr>
              <a:defRPr/>
            </a:pPr>
            <a:endParaRPr lang="fr-BE" altLang="en-US" sz="1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buFontTx/>
              <a:buChar char="-"/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Possibilité de découvrir plusieurs populations, </a:t>
            </a:r>
          </a:p>
          <a:p>
            <a:pPr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   techniques et questions de recherche.</a:t>
            </a:r>
          </a:p>
          <a:p>
            <a:pPr>
              <a:defRPr/>
            </a:pPr>
            <a:endParaRPr lang="fr-BE" altLang="en-US" sz="1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buFontTx/>
              <a:buChar char="-"/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Co-promotion possible pour lier des thématiques.</a:t>
            </a:r>
          </a:p>
          <a:p>
            <a:pPr>
              <a:defRPr/>
            </a:pPr>
            <a:endParaRPr lang="fr-BE" altLang="en-US" sz="1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buFontTx/>
              <a:buChar char="-"/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Possibilité de participer à un séminaire du groupe </a:t>
            </a:r>
          </a:p>
          <a:p>
            <a:pPr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   (2 X par mois).</a:t>
            </a:r>
          </a:p>
          <a:p>
            <a:pPr>
              <a:defRPr/>
            </a:pPr>
            <a:endParaRPr lang="fr-BE" altLang="en-US" sz="1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buFontTx/>
              <a:buChar char="-"/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Groupe de </a:t>
            </a:r>
            <a:r>
              <a:rPr lang="fr-BE" altLang="en-US" sz="2500" dirty="0" err="1" smtClean="0">
                <a:solidFill>
                  <a:schemeClr val="bg1"/>
                </a:solidFill>
                <a:latin typeface="Helvetica" pitchFamily="34" charset="0"/>
              </a:rPr>
              <a:t>mémorants</a:t>
            </a: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avec interactions, entraide et </a:t>
            </a:r>
          </a:p>
          <a:p>
            <a:pPr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   gestion groupée. Diverses séances prévues:</a:t>
            </a:r>
          </a:p>
          <a:p>
            <a:pPr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        - En M1: références bibliographiques – rédaction projet</a:t>
            </a:r>
          </a:p>
          <a:p>
            <a:pPr>
              <a:defRPr/>
            </a:pPr>
            <a:r>
              <a:rPr lang="fr-BE" altLang="en-US" sz="2500" dirty="0" smtClean="0">
                <a:solidFill>
                  <a:schemeClr val="bg1"/>
                </a:solidFill>
                <a:latin typeface="Helvetica" pitchFamily="34" charset="0"/>
              </a:rPr>
              <a:t>         - En M2: analyses statistiques – rédaction mémoire</a:t>
            </a:r>
          </a:p>
          <a:p>
            <a:pPr>
              <a:defRPr/>
            </a:pPr>
            <a:endParaRPr lang="fr-BE" altLang="en-US" sz="2500" dirty="0" smtClean="0">
              <a:solidFill>
                <a:srgbClr val="FFFF9B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500" dirty="0" smtClean="0">
                <a:solidFill>
                  <a:schemeClr val="accent1"/>
                </a:solidFill>
                <a:latin typeface="Helvetica" pitchFamily="34" charset="0"/>
              </a:rPr>
              <a:t>N.B. Nous cherchons des stagiaires pour le 2</a:t>
            </a:r>
            <a:r>
              <a:rPr lang="fr-BE" altLang="en-US" sz="2500" baseline="30000" dirty="0" smtClean="0">
                <a:solidFill>
                  <a:schemeClr val="accent1"/>
                </a:solidFill>
                <a:latin typeface="Helvetica" pitchFamily="34" charset="0"/>
              </a:rPr>
              <a:t>ème</a:t>
            </a:r>
            <a:r>
              <a:rPr lang="fr-BE" altLang="en-US" sz="2500" dirty="0" smtClean="0">
                <a:solidFill>
                  <a:schemeClr val="accent1"/>
                </a:solidFill>
                <a:latin typeface="Helvetica" pitchFamily="34" charset="0"/>
              </a:rPr>
              <a:t> quadri.</a:t>
            </a:r>
            <a:r>
              <a:rPr lang="fr-BE" altLang="en-US" sz="2500" dirty="0" smtClean="0">
                <a:solidFill>
                  <a:srgbClr val="FFFF9B"/>
                </a:solidFill>
                <a:latin typeface="Helvetica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4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46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4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46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46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46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46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46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546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546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546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466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46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466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46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466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46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46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46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466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534988" y="163513"/>
            <a:ext cx="81375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fr-BE" sz="3600" smtClean="0">
                <a:solidFill>
                  <a:srgbClr val="FDF5C3"/>
                </a:solidFill>
                <a:latin typeface="Helvetica" charset="0"/>
              </a:rPr>
              <a:t>Modus operandi</a:t>
            </a:r>
            <a:endParaRPr lang="fr-FR" sz="3600" smtClean="0">
              <a:solidFill>
                <a:srgbClr val="FDF5C3"/>
              </a:solidFill>
              <a:latin typeface="Helvetica" charset="0"/>
            </a:endParaRPr>
          </a:p>
        </p:txBody>
      </p:sp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0" y="869950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sp>
        <p:nvSpPr>
          <p:cNvPr id="453636" name="Text Box 4"/>
          <p:cNvSpPr txBox="1">
            <a:spLocks noChangeArrowheads="1"/>
          </p:cNvSpPr>
          <p:nvPr/>
        </p:nvSpPr>
        <p:spPr bwMode="auto">
          <a:xfrm>
            <a:off x="334963" y="981075"/>
            <a:ext cx="8809037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>
              <a:defRPr/>
            </a:pPr>
            <a:r>
              <a:rPr lang="fr-BE" altLang="en-US" sz="3000" dirty="0" smtClean="0">
                <a:solidFill>
                  <a:schemeClr val="bg1"/>
                </a:solidFill>
                <a:latin typeface="Helvetica" pitchFamily="34" charset="0"/>
              </a:rPr>
              <a:t>                 </a:t>
            </a:r>
            <a:r>
              <a:rPr lang="fr-BE" altLang="en-US" sz="3000" b="1" dirty="0" smtClean="0">
                <a:solidFill>
                  <a:schemeClr val="bg1"/>
                </a:solidFill>
                <a:latin typeface="Helvetica" pitchFamily="34" charset="0"/>
              </a:rPr>
              <a:t>Quoi?                                     Quand?</a:t>
            </a:r>
          </a:p>
          <a:p>
            <a:pPr>
              <a:defRPr/>
            </a:pPr>
            <a:endParaRPr lang="fr-BE" altLang="en-US" sz="1000" b="1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- Spécifier sa thématique d</a:t>
            </a:r>
            <a:r>
              <a:rPr lang="fr-BE" altLang="fr-FR" sz="2400" dirty="0" smtClean="0">
                <a:solidFill>
                  <a:schemeClr val="bg1"/>
                </a:solidFill>
                <a:latin typeface="Helvetica" pitchFamily="34" charset="0"/>
              </a:rPr>
              <a:t>’</a:t>
            </a: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intérêt</a:t>
            </a: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   (via lectures – RDV individuels)</a:t>
            </a:r>
          </a:p>
          <a:p>
            <a:pPr>
              <a:defRPr/>
            </a:pPr>
            <a:endParaRPr lang="fr-BE" altLang="en-US" sz="2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- Choisir son (</a:t>
            </a:r>
            <a:r>
              <a:rPr lang="fr-BE" altLang="en-US" sz="2400" dirty="0" err="1" smtClean="0">
                <a:solidFill>
                  <a:schemeClr val="bg1"/>
                </a:solidFill>
                <a:latin typeface="Helvetica" pitchFamily="34" charset="0"/>
              </a:rPr>
              <a:t>co</a:t>
            </a: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-)promoteur et son thème</a:t>
            </a:r>
            <a:endParaRPr lang="fr-BE" altLang="en-US" sz="2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endParaRPr lang="fr-BE" altLang="en-US" sz="24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- </a:t>
            </a: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Rendre le contrat de mémoire</a:t>
            </a:r>
          </a:p>
          <a:p>
            <a:pPr>
              <a:defRPr/>
            </a:pPr>
            <a:endParaRPr lang="fr-BE" altLang="en-US" sz="24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- Rendre le projet de mémoire</a:t>
            </a:r>
          </a:p>
          <a:p>
            <a:pPr>
              <a:defRPr/>
            </a:pPr>
            <a:endParaRPr lang="fr-BE" altLang="en-US" sz="2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- Affiner le sujet et définir la méthodologie</a:t>
            </a:r>
          </a:p>
          <a:p>
            <a:pPr>
              <a:defRPr/>
            </a:pPr>
            <a:endParaRPr lang="fr-BE" altLang="en-US" sz="2000" dirty="0" smtClean="0">
              <a:solidFill>
                <a:schemeClr val="bg1"/>
              </a:solidFill>
              <a:latin typeface="Helvetica" pitchFamily="34" charset="0"/>
            </a:endParaRPr>
          </a:p>
          <a:p>
            <a:pPr>
              <a:defRPr/>
            </a:pPr>
            <a:r>
              <a:rPr lang="fr-BE" altLang="en-US" sz="2400" dirty="0" smtClean="0">
                <a:solidFill>
                  <a:schemeClr val="bg1"/>
                </a:solidFill>
                <a:latin typeface="Helvetica" pitchFamily="34" charset="0"/>
              </a:rPr>
              <a:t>- Acquérir les données et rédiger le mémoire</a:t>
            </a:r>
          </a:p>
          <a:p>
            <a:pPr>
              <a:defRPr/>
            </a:pPr>
            <a:endParaRPr lang="fr-BE" altLang="en-US" sz="2000" dirty="0" smtClean="0">
              <a:solidFill>
                <a:srgbClr val="FFFF9B"/>
              </a:solidFill>
              <a:latin typeface="Helvetica" pitchFamily="34" charset="0"/>
            </a:endParaRPr>
          </a:p>
        </p:txBody>
      </p:sp>
      <p:sp>
        <p:nvSpPr>
          <p:cNvPr id="453637" name="Rectangle 5"/>
          <p:cNvSpPr>
            <a:spLocks noChangeArrowheads="1"/>
          </p:cNvSpPr>
          <p:nvPr/>
        </p:nvSpPr>
        <p:spPr bwMode="auto">
          <a:xfrm>
            <a:off x="6531619" y="1651000"/>
            <a:ext cx="2624436" cy="440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BE" sz="2500" b="1" dirty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Novembre</a:t>
            </a:r>
          </a:p>
          <a:p>
            <a:pPr algn="ctr">
              <a:defRPr/>
            </a:pPr>
            <a:endParaRPr lang="fr-BE" sz="25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endParaRPr lang="fr-BE" sz="10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r>
              <a:rPr lang="fr-BE" sz="2500" b="1" dirty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Pour </a:t>
            </a:r>
            <a:r>
              <a:rPr lang="fr-BE" sz="2500" b="1" dirty="0" smtClean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Fin </a:t>
            </a:r>
            <a:r>
              <a:rPr lang="fr-BE" sz="2500" b="1" dirty="0" err="1" smtClean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Nov</a:t>
            </a:r>
            <a:endParaRPr lang="fr-BE" sz="25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endParaRPr lang="fr-BE" sz="25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r>
              <a:rPr lang="fr-BE" sz="2500" b="1" dirty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Pour </a:t>
            </a:r>
            <a:r>
              <a:rPr lang="fr-BE" sz="2500" b="1" dirty="0" smtClean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02/02/2016</a:t>
            </a:r>
            <a:endParaRPr lang="fr-BE" sz="25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endParaRPr lang="fr-BE" sz="25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r>
              <a:rPr lang="fr-BE" sz="2500" b="1" dirty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Pour </a:t>
            </a:r>
            <a:r>
              <a:rPr lang="fr-BE" sz="2500" b="1" dirty="0" smtClean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06/2016</a:t>
            </a:r>
            <a:endParaRPr lang="fr-BE" sz="25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endParaRPr lang="fr-BE" sz="20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r>
              <a:rPr lang="fr-BE" sz="2500" b="1" dirty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Pour </a:t>
            </a:r>
            <a:r>
              <a:rPr lang="fr-BE" sz="2500" b="1" dirty="0" smtClean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09/2016</a:t>
            </a:r>
            <a:endParaRPr lang="fr-BE" sz="25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endParaRPr lang="fr-BE" sz="20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  <a:p>
            <a:pPr algn="ctr">
              <a:defRPr/>
            </a:pPr>
            <a:r>
              <a:rPr lang="fr-BE" sz="2500" b="1" dirty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Pour </a:t>
            </a:r>
            <a:r>
              <a:rPr lang="fr-BE" sz="2500" b="1" dirty="0" smtClean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05-09/201</a:t>
            </a:r>
            <a:r>
              <a:rPr lang="fr-FR" sz="2500" b="1" dirty="0">
                <a:solidFill>
                  <a:schemeClr val="accent1"/>
                </a:solidFill>
                <a:latin typeface="Helvetica" charset="0"/>
                <a:ea typeface="ＭＳ Ｐゴシック" charset="0"/>
              </a:rPr>
              <a:t>7</a:t>
            </a:r>
            <a:endParaRPr lang="fr-BE" sz="2500" b="1" dirty="0">
              <a:solidFill>
                <a:schemeClr val="accent1"/>
              </a:solidFill>
              <a:latin typeface="Helvetica" charset="0"/>
              <a:ea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3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36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3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36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3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36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36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36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3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3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36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36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36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536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36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36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36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536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536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5363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36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363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36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363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36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36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523875" y="2405063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3600" b="1" smtClean="0">
                <a:solidFill>
                  <a:srgbClr val="FFFFCC"/>
                </a:solidFill>
                <a:latin typeface="Helvetica" pitchFamily="34" charset="0"/>
              </a:rPr>
              <a:t>Questions-réponses</a:t>
            </a:r>
            <a:endParaRPr lang="fr-FR" altLang="en-US" sz="3600" b="1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17411" name="Line 3"/>
          <p:cNvSpPr>
            <a:spLocks noChangeShapeType="1"/>
          </p:cNvSpPr>
          <p:nvPr/>
        </p:nvSpPr>
        <p:spPr bwMode="auto">
          <a:xfrm>
            <a:off x="0" y="3271838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4137025"/>
            <a:ext cx="9144000" cy="201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>
              <a:defRPr/>
            </a:pPr>
            <a:endParaRPr lang="en-US" sz="3000" dirty="0" smtClean="0">
              <a:solidFill>
                <a:srgbClr val="FFFFCC"/>
              </a:solidFill>
              <a:latin typeface="Helvetica" charset="0"/>
            </a:endParaRPr>
          </a:p>
          <a:p>
            <a:pPr algn="ctr">
              <a:defRPr/>
            </a:pPr>
            <a:endParaRPr lang="en-US" sz="3000" dirty="0" smtClean="0">
              <a:solidFill>
                <a:srgbClr val="FFFFCC"/>
              </a:solidFill>
              <a:latin typeface="Helvetica" charset="0"/>
            </a:endParaRPr>
          </a:p>
          <a:p>
            <a:pPr algn="ctr">
              <a:defRPr/>
            </a:pPr>
            <a:r>
              <a:rPr lang="en-US" sz="3000" dirty="0" err="1" smtClean="0">
                <a:solidFill>
                  <a:srgbClr val="FFFFCC"/>
                </a:solidFill>
                <a:latin typeface="Helvetica" charset="0"/>
              </a:rPr>
              <a:t>Powerpoint</a:t>
            </a:r>
            <a:r>
              <a:rPr lang="en-US" sz="3000" dirty="0" smtClean="0">
                <a:solidFill>
                  <a:srgbClr val="FFFFCC"/>
                </a:solidFill>
                <a:latin typeface="Helvetica" charset="0"/>
              </a:rPr>
              <a:t> </a:t>
            </a:r>
            <a:r>
              <a:rPr lang="en-US" sz="3000" dirty="0" err="1" smtClean="0">
                <a:solidFill>
                  <a:srgbClr val="FFFFCC"/>
                </a:solidFill>
                <a:latin typeface="Helvetica" charset="0"/>
              </a:rPr>
              <a:t>disponible</a:t>
            </a:r>
            <a:r>
              <a:rPr lang="en-US" sz="3000" dirty="0" smtClean="0">
                <a:solidFill>
                  <a:srgbClr val="FFFFCC"/>
                </a:solidFill>
                <a:latin typeface="Helvetica" charset="0"/>
              </a:rPr>
              <a:t> via le lien </a:t>
            </a:r>
            <a:r>
              <a:rPr lang="en-US" sz="3000" dirty="0" err="1" smtClean="0">
                <a:solidFill>
                  <a:srgbClr val="FFFFCC"/>
                </a:solidFill>
                <a:latin typeface="Helvetica" charset="0"/>
              </a:rPr>
              <a:t>suivant</a:t>
            </a:r>
            <a:r>
              <a:rPr lang="en-US" sz="3000" dirty="0" smtClean="0">
                <a:solidFill>
                  <a:srgbClr val="FFFFCC"/>
                </a:solidFill>
                <a:latin typeface="Helvetica" charset="0"/>
              </a:rPr>
              <a:t>: </a:t>
            </a:r>
          </a:p>
          <a:p>
            <a:pPr algn="ctr">
              <a:defRPr/>
            </a:pPr>
            <a:endParaRPr lang="fr-FR" sz="1000" dirty="0" smtClean="0">
              <a:solidFill>
                <a:srgbClr val="FFFFCC"/>
              </a:solidFill>
              <a:latin typeface="Helvetica" charset="0"/>
            </a:endParaRPr>
          </a:p>
          <a:p>
            <a:pPr algn="ctr">
              <a:defRPr/>
            </a:pPr>
            <a:r>
              <a:rPr lang="fr-FR" sz="2600" dirty="0" smtClean="0">
                <a:solidFill>
                  <a:srgbClr val="FFFFCC"/>
                </a:solidFill>
                <a:latin typeface="Helvetica" charset="0"/>
              </a:rPr>
              <a:t>http://www.uclep.be/MemoireLEP.pptx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96888" y="2814638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3600" b="1" dirty="0" err="1" smtClean="0">
                <a:solidFill>
                  <a:srgbClr val="FFFFCC"/>
                </a:solidFill>
                <a:latin typeface="Helvetica" pitchFamily="34" charset="0"/>
              </a:rPr>
              <a:t>Thématiques</a:t>
            </a:r>
            <a:r>
              <a:rPr lang="en-US" altLang="en-US" sz="3600" b="1" dirty="0" smtClean="0">
                <a:solidFill>
                  <a:srgbClr val="FFFFCC"/>
                </a:solidFill>
                <a:latin typeface="Helvetica" pitchFamily="34" charset="0"/>
              </a:rPr>
              <a:t> de </a:t>
            </a:r>
            <a:r>
              <a:rPr lang="en-US" altLang="en-US" sz="3600" b="1" dirty="0" err="1" smtClean="0">
                <a:solidFill>
                  <a:srgbClr val="FFFFCC"/>
                </a:solidFill>
                <a:latin typeface="Helvetica" pitchFamily="34" charset="0"/>
              </a:rPr>
              <a:t>mémoire</a:t>
            </a:r>
            <a:endParaRPr lang="fr-FR" altLang="en-US" sz="3600" b="1" dirty="0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0" y="3776663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96888" y="2814638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3600" b="1" dirty="0" smtClean="0">
                <a:solidFill>
                  <a:srgbClr val="FFFFCC"/>
                </a:solidFill>
                <a:latin typeface="Helvetica" pitchFamily="34" charset="0"/>
              </a:rPr>
              <a:t>Pierre </a:t>
            </a:r>
            <a:r>
              <a:rPr lang="en-US" altLang="en-US" sz="3600" b="1" dirty="0" err="1" smtClean="0">
                <a:solidFill>
                  <a:srgbClr val="FFFFCC"/>
                </a:solidFill>
                <a:latin typeface="Helvetica" pitchFamily="34" charset="0"/>
              </a:rPr>
              <a:t>Philippot</a:t>
            </a:r>
            <a:endParaRPr lang="fr-FR" altLang="en-US" sz="3600" b="1" dirty="0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0" y="3776663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30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331640" y="908720"/>
            <a:ext cx="208823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 smtClean="0">
                <a:solidFill>
                  <a:prstClr val="white"/>
                </a:solidFill>
              </a:rPr>
              <a:t>Contrôle exécutif de l’attention</a:t>
            </a:r>
            <a:endParaRPr lang="fr-BE" sz="1800" dirty="0">
              <a:solidFill>
                <a:prstClr val="white"/>
              </a:solidFill>
            </a:endParaRPr>
          </a:p>
        </p:txBody>
      </p:sp>
      <p:sp>
        <p:nvSpPr>
          <p:cNvPr id="5" name="Ellipse 4"/>
          <p:cNvSpPr/>
          <p:nvPr/>
        </p:nvSpPr>
        <p:spPr>
          <a:xfrm>
            <a:off x="5580112" y="908720"/>
            <a:ext cx="208823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 smtClean="0">
                <a:solidFill>
                  <a:prstClr val="white"/>
                </a:solidFill>
              </a:rPr>
              <a:t>Réponses corporelles</a:t>
            </a:r>
            <a:endParaRPr lang="fr-BE" sz="1800" dirty="0">
              <a:solidFill>
                <a:prstClr val="white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337179" y="2204864"/>
            <a:ext cx="1714541" cy="86409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Régulation des émotions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2375756" y="2204864"/>
            <a:ext cx="1714541" cy="86409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Ruminations mentales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4909687" y="2204053"/>
            <a:ext cx="1714541" cy="86409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Sensations corporelles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7020272" y="2204053"/>
            <a:ext cx="1800200" cy="86409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Expressions faciales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(asymétriques)</a:t>
            </a:r>
            <a:endParaRPr lang="fr-BE" sz="1400" dirty="0">
              <a:solidFill>
                <a:prstClr val="white"/>
              </a:solidFill>
            </a:endParaRPr>
          </a:p>
        </p:txBody>
      </p:sp>
      <p:cxnSp>
        <p:nvCxnSpPr>
          <p:cNvPr id="11" name="Connecteur droit 10"/>
          <p:cNvCxnSpPr>
            <a:stCxn id="4" idx="3"/>
            <a:endCxn id="6" idx="0"/>
          </p:cNvCxnSpPr>
          <p:nvPr/>
        </p:nvCxnSpPr>
        <p:spPr>
          <a:xfrm flipH="1">
            <a:off x="1194450" y="1646272"/>
            <a:ext cx="443004" cy="5585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>
            <a:stCxn id="4" idx="5"/>
            <a:endCxn id="7" idx="0"/>
          </p:cNvCxnSpPr>
          <p:nvPr/>
        </p:nvCxnSpPr>
        <p:spPr>
          <a:xfrm>
            <a:off x="3114058" y="1646272"/>
            <a:ext cx="118969" cy="5585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>
            <a:off x="5652120" y="1646272"/>
            <a:ext cx="443004" cy="5585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>
            <a:endCxn id="9" idx="0"/>
          </p:cNvCxnSpPr>
          <p:nvPr/>
        </p:nvCxnSpPr>
        <p:spPr>
          <a:xfrm>
            <a:off x="7452320" y="1645461"/>
            <a:ext cx="468052" cy="55859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Ellipse 18"/>
          <p:cNvSpPr/>
          <p:nvPr/>
        </p:nvSpPr>
        <p:spPr>
          <a:xfrm>
            <a:off x="125286" y="3645024"/>
            <a:ext cx="1512168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Thérapie par exposition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20" name="Ellipse 19"/>
          <p:cNvSpPr/>
          <p:nvPr/>
        </p:nvSpPr>
        <p:spPr>
          <a:xfrm>
            <a:off x="1720859" y="3645024"/>
            <a:ext cx="1512168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err="1" smtClean="0">
                <a:solidFill>
                  <a:prstClr val="white"/>
                </a:solidFill>
              </a:rPr>
              <a:t>Anxio</a:t>
            </a:r>
            <a:r>
              <a:rPr lang="fr-BE" sz="1400" dirty="0" smtClean="0">
                <a:solidFill>
                  <a:prstClr val="white"/>
                </a:solidFill>
              </a:rPr>
              <a:t>-dépression ados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21" name="Ellipse 20"/>
          <p:cNvSpPr/>
          <p:nvPr/>
        </p:nvSpPr>
        <p:spPr>
          <a:xfrm>
            <a:off x="3334213" y="3645024"/>
            <a:ext cx="1512168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Violences sexuelles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22" name="Ellipse 21"/>
          <p:cNvSpPr/>
          <p:nvPr/>
        </p:nvSpPr>
        <p:spPr>
          <a:xfrm>
            <a:off x="5010873" y="3645024"/>
            <a:ext cx="1512168" cy="86409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Pleine Conscience</a:t>
            </a:r>
            <a:endParaRPr lang="fr-BE" sz="1400" dirty="0">
              <a:solidFill>
                <a:prstClr val="white"/>
              </a:solidFill>
            </a:endParaRPr>
          </a:p>
        </p:txBody>
      </p:sp>
      <p:cxnSp>
        <p:nvCxnSpPr>
          <p:cNvPr id="23" name="Connecteur droit 22"/>
          <p:cNvCxnSpPr/>
          <p:nvPr/>
        </p:nvCxnSpPr>
        <p:spPr>
          <a:xfrm flipH="1">
            <a:off x="751445" y="3086432"/>
            <a:ext cx="443004" cy="55859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endCxn id="21" idx="0"/>
          </p:cNvCxnSpPr>
          <p:nvPr/>
        </p:nvCxnSpPr>
        <p:spPr>
          <a:xfrm>
            <a:off x="3233027" y="3099360"/>
            <a:ext cx="857270" cy="545664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1826063" y="2959536"/>
            <a:ext cx="650880" cy="2792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 flipH="1">
            <a:off x="2476943" y="2959536"/>
            <a:ext cx="221502" cy="2792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>
            <a:endCxn id="20" idx="0"/>
          </p:cNvCxnSpPr>
          <p:nvPr/>
        </p:nvCxnSpPr>
        <p:spPr>
          <a:xfrm>
            <a:off x="2476943" y="3238832"/>
            <a:ext cx="0" cy="40619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3995936" y="2852936"/>
            <a:ext cx="1771021" cy="385896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 flipH="1">
            <a:off x="5766957" y="3099360"/>
            <a:ext cx="110751" cy="13947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5766957" y="3238832"/>
            <a:ext cx="0" cy="406192"/>
          </a:xfrm>
          <a:prstGeom prst="lin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4909687" y="4965225"/>
            <a:ext cx="1512168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Benjamin Roux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49" name="Ellipse 48"/>
          <p:cNvSpPr/>
          <p:nvPr/>
        </p:nvSpPr>
        <p:spPr>
          <a:xfrm>
            <a:off x="1720859" y="4946915"/>
            <a:ext cx="1512168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Anne-Charlotte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err="1" smtClean="0">
                <a:solidFill>
                  <a:prstClr val="white"/>
                </a:solidFill>
              </a:rPr>
              <a:t>Franckx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3334213" y="4946915"/>
            <a:ext cx="1512168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err="1" smtClean="0">
                <a:solidFill>
                  <a:prstClr val="white"/>
                </a:solidFill>
              </a:rPr>
              <a:t>Kholoud</a:t>
            </a:r>
            <a:r>
              <a:rPr lang="fr-BE" sz="1400" dirty="0" smtClean="0">
                <a:solidFill>
                  <a:prstClr val="white"/>
                </a:solidFill>
              </a:rPr>
              <a:t> </a:t>
            </a:r>
            <a:r>
              <a:rPr lang="fr-BE" sz="1400" dirty="0" err="1" smtClean="0">
                <a:solidFill>
                  <a:prstClr val="white"/>
                </a:solidFill>
              </a:rPr>
              <a:t>Saber</a:t>
            </a:r>
            <a:r>
              <a:rPr lang="fr-BE" sz="1400" dirty="0" smtClean="0">
                <a:solidFill>
                  <a:prstClr val="white"/>
                </a:solidFill>
              </a:rPr>
              <a:t> </a:t>
            </a:r>
            <a:r>
              <a:rPr lang="fr-BE" sz="1400" dirty="0" err="1" smtClean="0">
                <a:solidFill>
                  <a:prstClr val="white"/>
                </a:solidFill>
              </a:rPr>
              <a:t>Barakat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7524328" y="4101129"/>
            <a:ext cx="1512168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Pierre </a:t>
            </a:r>
            <a:r>
              <a:rPr lang="fr-BE" sz="1400" dirty="0" err="1" smtClean="0">
                <a:solidFill>
                  <a:prstClr val="white"/>
                </a:solidFill>
              </a:rPr>
              <a:t>Philippot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125286" y="4941168"/>
            <a:ext cx="1512168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Vincent </a:t>
            </a:r>
            <a:r>
              <a:rPr lang="fr-BE" sz="1400" dirty="0" err="1" smtClean="0">
                <a:solidFill>
                  <a:prstClr val="white"/>
                </a:solidFill>
              </a:rPr>
              <a:t>Dethier</a:t>
            </a:r>
            <a:endParaRPr lang="fr-BE" sz="1400" dirty="0">
              <a:solidFill>
                <a:prstClr val="white"/>
              </a:solidFill>
            </a:endParaRPr>
          </a:p>
        </p:txBody>
      </p:sp>
      <p:sp>
        <p:nvSpPr>
          <p:cNvPr id="53" name="Ellipse 52"/>
          <p:cNvSpPr/>
          <p:nvPr/>
        </p:nvSpPr>
        <p:spPr>
          <a:xfrm>
            <a:off x="6506787" y="4949147"/>
            <a:ext cx="1512168" cy="864096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smtClean="0">
                <a:solidFill>
                  <a:prstClr val="white"/>
                </a:solidFill>
              </a:rPr>
              <a:t>Pierre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400" dirty="0" err="1" smtClean="0">
                <a:solidFill>
                  <a:prstClr val="white"/>
                </a:solidFill>
              </a:rPr>
              <a:t>Philippot</a:t>
            </a:r>
            <a:endParaRPr lang="fr-BE" sz="1400" dirty="0">
              <a:solidFill>
                <a:prstClr val="white"/>
              </a:solidFill>
            </a:endParaRPr>
          </a:p>
        </p:txBody>
      </p:sp>
      <p:cxnSp>
        <p:nvCxnSpPr>
          <p:cNvPr id="55" name="Connecteur droit 54"/>
          <p:cNvCxnSpPr>
            <a:stCxn id="19" idx="4"/>
            <a:endCxn id="52" idx="0"/>
          </p:cNvCxnSpPr>
          <p:nvPr/>
        </p:nvCxnSpPr>
        <p:spPr>
          <a:xfrm>
            <a:off x="881370" y="4509120"/>
            <a:ext cx="0" cy="4320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2476943" y="4509120"/>
            <a:ext cx="0" cy="4320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4113873" y="4518573"/>
            <a:ext cx="0" cy="4320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5738281" y="4501155"/>
            <a:ext cx="0" cy="43204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endCxn id="51" idx="0"/>
          </p:cNvCxnSpPr>
          <p:nvPr/>
        </p:nvCxnSpPr>
        <p:spPr>
          <a:xfrm>
            <a:off x="8018955" y="3086432"/>
            <a:ext cx="261457" cy="101469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>
            <a:stCxn id="22" idx="5"/>
            <a:endCxn id="53" idx="0"/>
          </p:cNvCxnSpPr>
          <p:nvPr/>
        </p:nvCxnSpPr>
        <p:spPr>
          <a:xfrm>
            <a:off x="6301589" y="4382576"/>
            <a:ext cx="961282" cy="5665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2556138" y="260648"/>
            <a:ext cx="451758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 smtClean="0">
                <a:solidFill>
                  <a:prstClr val="black"/>
                </a:solidFill>
                <a:latin typeface="Berlin Sans FB Demi" panose="020E0802020502020306" pitchFamily="34" charset="0"/>
              </a:rPr>
              <a:t>Mémoire dans l’équipe de Pierre </a:t>
            </a:r>
            <a:r>
              <a:rPr lang="fr-BE" sz="1800" dirty="0" err="1" smtClean="0">
                <a:solidFill>
                  <a:prstClr val="black"/>
                </a:solidFill>
                <a:latin typeface="Berlin Sans FB Demi" panose="020E0802020502020306" pitchFamily="34" charset="0"/>
              </a:rPr>
              <a:t>Philippot</a:t>
            </a:r>
            <a:endParaRPr lang="fr-BE" sz="1800" dirty="0">
              <a:solidFill>
                <a:prstClr val="black"/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65" name="ZoneTexte 64"/>
          <p:cNvSpPr txBox="1"/>
          <p:nvPr/>
        </p:nvSpPr>
        <p:spPr>
          <a:xfrm>
            <a:off x="870607" y="6156012"/>
            <a:ext cx="6599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BE" sz="1800" dirty="0" smtClean="0">
                <a:solidFill>
                  <a:prstClr val="black"/>
                </a:solidFill>
                <a:latin typeface="Calibri"/>
                <a:ea typeface="+mn-ea"/>
              </a:rPr>
              <a:t>Contacter les personnes à leur adresse : prénom.nom@uclouvain.be</a:t>
            </a:r>
            <a:endParaRPr lang="fr-BE" sz="1800" dirty="0">
              <a:solidFill>
                <a:prstClr val="black"/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01449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9" grpId="0" animBg="1"/>
      <p:bldP spid="20" grpId="0" animBg="1"/>
      <p:bldP spid="21" grpId="0" animBg="1"/>
      <p:bldP spid="22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64" grpId="0" animBg="1"/>
      <p:bldP spid="6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96888" y="2814638"/>
            <a:ext cx="83343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1pPr>
            <a:lvl2pPr marL="742950" indent="-28575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2pPr>
            <a:lvl3pPr marL="11430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3pPr>
            <a:lvl4pPr marL="16002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4pPr>
            <a:lvl5pPr marL="2057400" indent="-228600"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rgbClr val="E1E1E1"/>
                </a:solidFill>
                <a:latin typeface="Myriad Roman" charset="0"/>
                <a:ea typeface="ＭＳ Ｐゴシック" pitchFamily="34" charset="-128"/>
              </a:defRPr>
            </a:lvl9pPr>
          </a:lstStyle>
          <a:p>
            <a:pPr algn="ctr">
              <a:defRPr/>
            </a:pPr>
            <a:r>
              <a:rPr lang="en-US" altLang="en-US" sz="3600" b="1" dirty="0" err="1" smtClean="0">
                <a:solidFill>
                  <a:srgbClr val="FFFFCC"/>
                </a:solidFill>
                <a:latin typeface="Helvetica" pitchFamily="34" charset="0"/>
              </a:rPr>
              <a:t>Joël</a:t>
            </a:r>
            <a:r>
              <a:rPr lang="en-US" altLang="en-US" sz="3600" b="1" dirty="0" smtClean="0">
                <a:solidFill>
                  <a:srgbClr val="FFFFCC"/>
                </a:solidFill>
                <a:latin typeface="Helvetica" pitchFamily="34" charset="0"/>
              </a:rPr>
              <a:t> </a:t>
            </a:r>
            <a:r>
              <a:rPr lang="en-US" altLang="en-US" sz="3600" b="1" dirty="0" err="1" smtClean="0">
                <a:solidFill>
                  <a:srgbClr val="FFFFCC"/>
                </a:solidFill>
                <a:latin typeface="Helvetica" pitchFamily="34" charset="0"/>
              </a:rPr>
              <a:t>Billieux</a:t>
            </a:r>
            <a:endParaRPr lang="fr-FR" altLang="en-US" sz="3600" b="1" dirty="0" smtClean="0">
              <a:solidFill>
                <a:srgbClr val="FDF5C3"/>
              </a:solidFill>
              <a:latin typeface="Helvetica" pitchFamily="34" charset="0"/>
            </a:endParaRPr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>
            <a:off x="0" y="3776663"/>
            <a:ext cx="9144000" cy="0"/>
          </a:xfrm>
          <a:prstGeom prst="line">
            <a:avLst/>
          </a:prstGeom>
          <a:noFill/>
          <a:ln w="38100">
            <a:solidFill>
              <a:srgbClr val="FBEB8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14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3" y="155448"/>
            <a:ext cx="8794624" cy="1252728"/>
          </a:xfrm>
        </p:spPr>
        <p:txBody>
          <a:bodyPr/>
          <a:lstStyle/>
          <a:p>
            <a:pPr>
              <a:defRPr/>
            </a:pPr>
            <a:r>
              <a:rPr lang="fr-CH" sz="2800" dirty="0"/>
              <a:t>Joël Billieux</a:t>
            </a:r>
            <a:br>
              <a:rPr lang="fr-CH" sz="2800" dirty="0"/>
            </a:br>
            <a:r>
              <a:rPr lang="fr-CH" sz="2800" dirty="0"/>
              <a:t>Thème 1 </a:t>
            </a:r>
            <a:r>
              <a:rPr lang="fr-CH" sz="2800" dirty="0" smtClean="0"/>
              <a:t>–impulsivité</a:t>
            </a:r>
            <a:endParaRPr lang="fr-CH" sz="2800" dirty="0">
              <a:solidFill>
                <a:srgbClr val="92D050"/>
              </a:solidFill>
            </a:endParaRPr>
          </a:p>
        </p:txBody>
      </p:sp>
      <p:sp>
        <p:nvSpPr>
          <p:cNvPr id="62466" name="Espace réservé du contenu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464050"/>
          </a:xfrm>
        </p:spPr>
        <p:txBody>
          <a:bodyPr>
            <a:normAutofit fontScale="85000" lnSpcReduction="20000"/>
          </a:bodyPr>
          <a:lstStyle/>
          <a:p>
            <a:pPr marL="117475" indent="0" eaLnBrk="1" hangingPunct="1">
              <a:buFont typeface="Wingdings 2" panose="05020102010507070707" pitchFamily="18" charset="2"/>
              <a:buNone/>
            </a:pPr>
            <a:endParaRPr lang="en-GB" altLang="fr-FR" sz="1600" dirty="0" smtClean="0">
              <a:ea typeface="ＭＳ Ｐゴシック" panose="020B0600070205080204" pitchFamily="34" charset="-128"/>
            </a:endParaRPr>
          </a:p>
          <a:p>
            <a:pPr marL="117475" indent="0" eaLnBrk="1" hangingPunct="1">
              <a:buFont typeface="Wingdings 2" panose="05020102010507070707" pitchFamily="18" charset="2"/>
              <a:buNone/>
            </a:pPr>
            <a:r>
              <a:rPr lang="en-GB" altLang="fr-FR" sz="2600" dirty="0" err="1" smtClean="0">
                <a:ea typeface="ＭＳ Ｐゴシック" panose="020B0600070205080204" pitchFamily="34" charset="-128"/>
              </a:rPr>
              <a:t>Impulsivité</a:t>
            </a:r>
            <a:r>
              <a:rPr lang="en-GB" altLang="fr-FR" sz="2600" dirty="0" smtClean="0">
                <a:ea typeface="ＭＳ Ｐゴシック" panose="020B0600070205080204" pitchFamily="34" charset="-128"/>
              </a:rPr>
              <a:t> : Un </a:t>
            </a:r>
            <a:r>
              <a:rPr lang="en-GB" altLang="fr-FR" sz="2600" dirty="0" err="1" smtClean="0">
                <a:ea typeface="ＭＳ Ｐゴシック" panose="020B0600070205080204" pitchFamily="34" charset="-128"/>
              </a:rPr>
              <a:t>processus</a:t>
            </a:r>
            <a:r>
              <a:rPr lang="en-GB" altLang="fr-FR" sz="2600" dirty="0" smtClean="0">
                <a:ea typeface="ＭＳ Ｐゴシック" panose="020B0600070205080204" pitchFamily="34" charset="-128"/>
              </a:rPr>
              <a:t> </a:t>
            </a:r>
            <a:r>
              <a:rPr lang="en-GB" altLang="fr-FR" sz="2600" dirty="0" err="1" smtClean="0">
                <a:ea typeface="ＭＳ Ｐゴシック" panose="020B0600070205080204" pitchFamily="34" charset="-128"/>
              </a:rPr>
              <a:t>transdiagnotique</a:t>
            </a:r>
            <a:endParaRPr lang="en-GB" altLang="fr-FR" sz="2600" dirty="0" smtClean="0">
              <a:ea typeface="ＭＳ Ｐゴシック" panose="020B0600070205080204" pitchFamily="34" charset="-128"/>
            </a:endParaRPr>
          </a:p>
          <a:p>
            <a:pPr lvl="1" eaLnBrk="1" hangingPunct="1"/>
            <a:endParaRPr lang="en-GB" altLang="fr-FR" sz="2100" dirty="0" smtClean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GB" altLang="fr-FR" sz="2100" dirty="0" err="1" smtClean="0">
                <a:ea typeface="ＭＳ Ｐゴシック" panose="020B0600070205080204" pitchFamily="34" charset="-128"/>
              </a:rPr>
              <a:t>abus</a:t>
            </a:r>
            <a:r>
              <a:rPr lang="en-GB" altLang="fr-FR" sz="2100" dirty="0" smtClean="0">
                <a:ea typeface="ＭＳ Ｐゴシック" panose="020B0600070205080204" pitchFamily="34" charset="-128"/>
              </a:rPr>
              <a:t> de substances</a:t>
            </a:r>
          </a:p>
          <a:p>
            <a:pPr lvl="1" eaLnBrk="1" hangingPunct="1"/>
            <a:r>
              <a:rPr lang="en-GB" altLang="fr-FR" sz="2100" dirty="0" smtClean="0">
                <a:ea typeface="ＭＳ Ｐゴシック" panose="020B0600070205080204" pitchFamily="34" charset="-128"/>
              </a:rPr>
              <a:t>troubles des </a:t>
            </a:r>
            <a:r>
              <a:rPr lang="en-GB" altLang="fr-FR" sz="2100" dirty="0" err="1" smtClean="0">
                <a:ea typeface="ＭＳ Ｐゴシック" panose="020B0600070205080204" pitchFamily="34" charset="-128"/>
              </a:rPr>
              <a:t>conduites</a:t>
            </a:r>
            <a:r>
              <a:rPr lang="en-GB" altLang="fr-FR" sz="2100" dirty="0" smtClean="0">
                <a:ea typeface="ＭＳ Ｐゴシック" panose="020B0600070205080204" pitchFamily="34" charset="-128"/>
              </a:rPr>
              <a:t> </a:t>
            </a:r>
            <a:r>
              <a:rPr lang="en-GB" altLang="fr-FR" sz="2100" dirty="0" err="1" smtClean="0">
                <a:ea typeface="ＭＳ Ｐゴシック" panose="020B0600070205080204" pitchFamily="34" charset="-128"/>
              </a:rPr>
              <a:t>alimentaires</a:t>
            </a:r>
            <a:endParaRPr lang="en-GB" altLang="fr-FR" sz="2100" dirty="0" smtClean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GB" altLang="fr-FR" sz="2100" dirty="0" err="1" smtClean="0">
                <a:ea typeface="ＭＳ Ｐゴシック" panose="020B0600070205080204" pitchFamily="34" charset="-128"/>
              </a:rPr>
              <a:t>jeu</a:t>
            </a:r>
            <a:r>
              <a:rPr lang="en-GB" altLang="fr-FR" sz="2100" dirty="0" smtClean="0">
                <a:ea typeface="ＭＳ Ｐゴシック" panose="020B0600070205080204" pitchFamily="34" charset="-128"/>
              </a:rPr>
              <a:t> </a:t>
            </a:r>
            <a:r>
              <a:rPr lang="en-GB" altLang="fr-FR" sz="2100" dirty="0" err="1" smtClean="0">
                <a:ea typeface="ＭＳ Ｐゴシック" panose="020B0600070205080204" pitchFamily="34" charset="-128"/>
              </a:rPr>
              <a:t>pathologique</a:t>
            </a:r>
            <a:endParaRPr lang="en-GB" altLang="fr-FR" sz="2100" dirty="0" smtClean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GB" altLang="fr-FR" sz="2100" dirty="0" smtClean="0">
                <a:ea typeface="ＭＳ Ｐゴシック" panose="020B0600070205080204" pitchFamily="34" charset="-128"/>
              </a:rPr>
              <a:t>trouble </a:t>
            </a:r>
            <a:r>
              <a:rPr lang="en-GB" altLang="fr-FR" sz="2100" dirty="0" err="1" smtClean="0">
                <a:ea typeface="ＭＳ Ｐゴシック" panose="020B0600070205080204" pitchFamily="34" charset="-128"/>
              </a:rPr>
              <a:t>obsessionnels-compulsifs</a:t>
            </a:r>
            <a:endParaRPr lang="en-GB" altLang="fr-FR" sz="2100" dirty="0" smtClean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GB" altLang="fr-FR" sz="2100" dirty="0" err="1" smtClean="0">
                <a:ea typeface="ＭＳ Ｐゴシック" panose="020B0600070205080204" pitchFamily="34" charset="-128"/>
              </a:rPr>
              <a:t>personnalité</a:t>
            </a:r>
            <a:r>
              <a:rPr lang="en-GB" altLang="fr-FR" sz="2100" dirty="0" smtClean="0">
                <a:ea typeface="ＭＳ Ｐゴシック" panose="020B0600070205080204" pitchFamily="34" charset="-128"/>
              </a:rPr>
              <a:t> borderline</a:t>
            </a:r>
          </a:p>
          <a:p>
            <a:pPr lvl="1" eaLnBrk="1" hangingPunct="1"/>
            <a:r>
              <a:rPr lang="en-GB" altLang="fr-FR" sz="2100" dirty="0" err="1" smtClean="0">
                <a:ea typeface="ＭＳ Ｐゴシック" panose="020B0600070205080204" pitchFamily="34" charset="-128"/>
              </a:rPr>
              <a:t>personnalité</a:t>
            </a:r>
            <a:r>
              <a:rPr lang="en-GB" altLang="fr-FR" sz="2100" dirty="0" smtClean="0">
                <a:ea typeface="ＭＳ Ｐゴシック" panose="020B0600070205080204" pitchFamily="34" charset="-128"/>
              </a:rPr>
              <a:t> </a:t>
            </a:r>
            <a:r>
              <a:rPr lang="en-GB" altLang="fr-FR" sz="2100" dirty="0" err="1" smtClean="0">
                <a:ea typeface="ＭＳ Ｐゴシック" panose="020B0600070205080204" pitchFamily="34" charset="-128"/>
              </a:rPr>
              <a:t>antisociale</a:t>
            </a:r>
            <a:endParaRPr lang="en-GB" altLang="fr-FR" sz="2100" dirty="0" smtClean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GB" altLang="fr-FR" sz="2100" dirty="0" err="1" smtClean="0">
                <a:ea typeface="ＭＳ Ｐゴシック" panose="020B0600070205080204" pitchFamily="34" charset="-128"/>
              </a:rPr>
              <a:t>déficit</a:t>
            </a:r>
            <a:r>
              <a:rPr lang="en-GB" altLang="fr-FR" sz="2100" dirty="0" smtClean="0">
                <a:ea typeface="ＭＳ Ｐゴシック" panose="020B0600070205080204" pitchFamily="34" charset="-128"/>
              </a:rPr>
              <a:t> de </a:t>
            </a:r>
            <a:r>
              <a:rPr lang="en-GB" altLang="fr-FR" sz="2100" dirty="0" err="1" smtClean="0">
                <a:ea typeface="ＭＳ Ｐゴシック" panose="020B0600070205080204" pitchFamily="34" charset="-128"/>
              </a:rPr>
              <a:t>l’attention</a:t>
            </a:r>
            <a:r>
              <a:rPr lang="en-GB" altLang="fr-FR" sz="2100" dirty="0" smtClean="0">
                <a:ea typeface="ＭＳ Ｐゴシック" panose="020B0600070205080204" pitchFamily="34" charset="-128"/>
              </a:rPr>
              <a:t> / </a:t>
            </a:r>
            <a:r>
              <a:rPr lang="en-GB" altLang="fr-FR" sz="2100" dirty="0" err="1" smtClean="0">
                <a:ea typeface="ＭＳ Ｐゴシック" panose="020B0600070205080204" pitchFamily="34" charset="-128"/>
              </a:rPr>
              <a:t>hyperactivité</a:t>
            </a:r>
            <a:endParaRPr lang="en-GB" altLang="fr-FR" sz="2100" dirty="0" smtClean="0">
              <a:ea typeface="ＭＳ Ｐゴシック" panose="020B0600070205080204" pitchFamily="34" charset="-128"/>
            </a:endParaRPr>
          </a:p>
          <a:p>
            <a:pPr lvl="1" eaLnBrk="1" hangingPunct="1"/>
            <a:r>
              <a:rPr lang="en-GB" altLang="fr-FR" sz="2100" dirty="0" smtClean="0">
                <a:ea typeface="ＭＳ Ｐゴシック" panose="020B0600070205080204" pitchFamily="34" charset="-128"/>
              </a:rPr>
              <a:t>etc.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GB" altLang="fr-FR" sz="2100" dirty="0" smtClean="0">
              <a:ea typeface="ＭＳ Ｐゴシック" panose="020B0600070205080204" pitchFamily="34" charset="-128"/>
            </a:endParaRPr>
          </a:p>
          <a:p>
            <a:pPr marL="117475" indent="0" eaLnBrk="1" hangingPunct="1"/>
            <a:endParaRPr lang="en-GB" altLang="fr-FR" sz="2500" dirty="0" smtClean="0">
              <a:ea typeface="ＭＳ Ｐゴシック" panose="020B0600070205080204" pitchFamily="34" charset="-128"/>
            </a:endParaRPr>
          </a:p>
          <a:p>
            <a:pPr marL="117475" indent="0" eaLnBrk="1" hangingPunct="1">
              <a:buFont typeface="Wingdings 2" panose="05020102010507070707" pitchFamily="18" charset="2"/>
              <a:buNone/>
            </a:pPr>
            <a:r>
              <a:rPr lang="fr-BE" altLang="fr-FR" sz="1800" dirty="0" smtClean="0">
                <a:ea typeface="ＭＳ Ｐゴシック" panose="020B0600070205080204" pitchFamily="34" charset="-128"/>
              </a:rPr>
              <a:t>Billieux, J.</a:t>
            </a:r>
            <a:r>
              <a:rPr lang="fr-BE" altLang="fr-FR" sz="1800" b="1" dirty="0" smtClean="0">
                <a:ea typeface="ＭＳ Ｐゴシック" panose="020B0600070205080204" pitchFamily="34" charset="-128"/>
              </a:rPr>
              <a:t> </a:t>
            </a:r>
            <a:r>
              <a:rPr lang="fr-BE" altLang="fr-FR" sz="1800" dirty="0" smtClean="0">
                <a:ea typeface="ＭＳ Ｐゴシック" panose="020B0600070205080204" pitchFamily="34" charset="-128"/>
              </a:rPr>
              <a:t>(2012). Impulsivité et psychopathologie: une approche </a:t>
            </a:r>
            <a:r>
              <a:rPr lang="fr-BE" altLang="fr-FR" sz="1800" dirty="0" err="1" smtClean="0">
                <a:ea typeface="ＭＳ Ｐゴシック" panose="020B0600070205080204" pitchFamily="34" charset="-128"/>
              </a:rPr>
              <a:t>transdiagnostique</a:t>
            </a:r>
            <a:r>
              <a:rPr lang="fr-BE" altLang="fr-FR" sz="1800" dirty="0" smtClean="0">
                <a:ea typeface="ＭＳ Ｐゴシック" panose="020B0600070205080204" pitchFamily="34" charset="-128"/>
              </a:rPr>
              <a:t>. </a:t>
            </a:r>
            <a:r>
              <a:rPr lang="fr-BE" altLang="fr-FR" sz="1800" i="1" dirty="0" smtClean="0">
                <a:ea typeface="ＭＳ Ｐゴシック" panose="020B0600070205080204" pitchFamily="34" charset="-128"/>
              </a:rPr>
              <a:t>Revue Francophone de Clinique Comportementale et Cognitive, 17</a:t>
            </a:r>
            <a:r>
              <a:rPr lang="fr-BE" altLang="fr-FR" sz="1800" dirty="0" smtClean="0">
                <a:ea typeface="ＭＳ Ｐゴシック" panose="020B0600070205080204" pitchFamily="34" charset="-128"/>
              </a:rPr>
              <a:t>, 42-65.</a:t>
            </a:r>
          </a:p>
          <a:p>
            <a:pPr marL="117475" indent="0" eaLnBrk="1" hangingPunct="1">
              <a:buFont typeface="Wingdings 2" panose="05020102010507070707" pitchFamily="18" charset="2"/>
              <a:buNone/>
            </a:pPr>
            <a:endParaRPr lang="en-GB" altLang="fr-FR" sz="4400" b="1" dirty="0" smtClean="0">
              <a:ea typeface="ＭＳ Ｐゴシック" panose="020B0600070205080204" pitchFamily="34" charset="-128"/>
            </a:endParaRPr>
          </a:p>
          <a:p>
            <a:pPr marL="117475" indent="0" eaLnBrk="1" hangingPunct="1">
              <a:buFont typeface="Wingdings 2" panose="05020102010507070707" pitchFamily="18" charset="2"/>
              <a:buNone/>
            </a:pPr>
            <a:endParaRPr lang="en-GB" altLang="fr-FR" sz="4400" b="1" dirty="0" smtClean="0">
              <a:ea typeface="ＭＳ Ｐゴシック" panose="020B0600070205080204" pitchFamily="34" charset="-128"/>
            </a:endParaRPr>
          </a:p>
          <a:p>
            <a:pPr marL="117475" indent="0" eaLnBrk="1" hangingPunct="1"/>
            <a:endParaRPr lang="fr-CH" altLang="fr-FR" dirty="0" smtClean="0">
              <a:ea typeface="ＭＳ Ｐゴシック" panose="020B0600070205080204" pitchFamily="34" charset="-128"/>
            </a:endParaRPr>
          </a:p>
          <a:p>
            <a:pPr marL="117475" indent="0" eaLnBrk="1" hangingPunct="1"/>
            <a:endParaRPr lang="fr-FR" altLang="fr-FR" dirty="0" smtClean="0">
              <a:ea typeface="ＭＳ Ｐゴシック" panose="020B0600070205080204" pitchFamily="34" charset="-128"/>
            </a:endParaRPr>
          </a:p>
        </p:txBody>
      </p:sp>
      <p:cxnSp>
        <p:nvCxnSpPr>
          <p:cNvPr id="5" name="Connecteur droit 4"/>
          <p:cNvCxnSpPr/>
          <p:nvPr/>
        </p:nvCxnSpPr>
        <p:spPr>
          <a:xfrm>
            <a:off x="400112" y="5445224"/>
            <a:ext cx="8353425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30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0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|0.7"/>
</p:tagLst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Nouvelle présentation">
  <a:themeElements>
    <a:clrScheme name="Nouvelle pré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ouvelle pré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500" b="0" i="0" u="none" strike="noStrike" cap="none" normalizeH="0" baseline="0" smtClean="0">
            <a:ln>
              <a:noFill/>
            </a:ln>
            <a:solidFill>
              <a:srgbClr val="E1E1E1"/>
            </a:solidFill>
            <a:effectLst/>
            <a:latin typeface="Myriad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500" b="0" i="0" u="none" strike="noStrike" cap="none" normalizeH="0" baseline="0" smtClean="0">
            <a:ln>
              <a:noFill/>
            </a:ln>
            <a:solidFill>
              <a:srgbClr val="E1E1E1"/>
            </a:solidFill>
            <a:effectLst/>
            <a:latin typeface="Myriad Roman" charset="0"/>
          </a:defRPr>
        </a:defPPr>
      </a:lstStyle>
    </a:ln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6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7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8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2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3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4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5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6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7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8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9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10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11_Grill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Grill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ll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1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2_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7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8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0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4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5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nalisé 5">
      <a:majorFont>
        <a:latin typeface="Arial Black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12739</TotalTime>
  <Words>1559</Words>
  <Application>Microsoft Office PowerPoint</Application>
  <PresentationFormat>Affichage à l'écran (4:3)</PresentationFormat>
  <Paragraphs>397</Paragraphs>
  <Slides>42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14</vt:i4>
      </vt:variant>
      <vt:variant>
        <vt:lpstr>Thème</vt:lpstr>
      </vt:variant>
      <vt:variant>
        <vt:i4>28</vt:i4>
      </vt:variant>
      <vt:variant>
        <vt:lpstr>Titres des diapositives</vt:lpstr>
      </vt:variant>
      <vt:variant>
        <vt:i4>42</vt:i4>
      </vt:variant>
    </vt:vector>
  </HeadingPairs>
  <TitlesOfParts>
    <vt:vector size="84" baseType="lpstr">
      <vt:lpstr>ＭＳ Ｐゴシック</vt:lpstr>
      <vt:lpstr>Arial</vt:lpstr>
      <vt:lpstr>Arial Black</vt:lpstr>
      <vt:lpstr>Berlin Sans FB Demi</vt:lpstr>
      <vt:lpstr>Calibri</vt:lpstr>
      <vt:lpstr>Franklin Gothic Medium</vt:lpstr>
      <vt:lpstr>Helvetica</vt:lpstr>
      <vt:lpstr>Impact</vt:lpstr>
      <vt:lpstr>Myriad Roman</vt:lpstr>
      <vt:lpstr>Times</vt:lpstr>
      <vt:lpstr>Times New Roman</vt:lpstr>
      <vt:lpstr>Wingdings</vt:lpstr>
      <vt:lpstr>Wingdings 2</vt:lpstr>
      <vt:lpstr>Zag Bold</vt:lpstr>
      <vt:lpstr>Nouvelle présentation</vt:lpstr>
      <vt:lpstr>Thème Office</vt:lpstr>
      <vt:lpstr>4_Thème Office</vt:lpstr>
      <vt:lpstr>6_Thème Office</vt:lpstr>
      <vt:lpstr>7_Thème Office</vt:lpstr>
      <vt:lpstr>8_Thème Office</vt:lpstr>
      <vt:lpstr>10_Thème Office</vt:lpstr>
      <vt:lpstr>14_Thème Office</vt:lpstr>
      <vt:lpstr>15_Thème Office</vt:lpstr>
      <vt:lpstr>16_Thème Office</vt:lpstr>
      <vt:lpstr>17_Thème Office</vt:lpstr>
      <vt:lpstr>18_Thème Office</vt:lpstr>
      <vt:lpstr>Grille</vt:lpstr>
      <vt:lpstr>1_Grille</vt:lpstr>
      <vt:lpstr>2_Grille</vt:lpstr>
      <vt:lpstr>3_Grille</vt:lpstr>
      <vt:lpstr>4_Grille</vt:lpstr>
      <vt:lpstr>5_Grille</vt:lpstr>
      <vt:lpstr>6_Grille</vt:lpstr>
      <vt:lpstr>7_Grille</vt:lpstr>
      <vt:lpstr>8_Grille</vt:lpstr>
      <vt:lpstr>9_Grille</vt:lpstr>
      <vt:lpstr>10_Grille</vt:lpstr>
      <vt:lpstr>11_Grille</vt:lpstr>
      <vt:lpstr>1_Thème Office</vt:lpstr>
      <vt:lpstr>NewsPrint</vt:lpstr>
      <vt:lpstr>1_NewsPrint</vt:lpstr>
      <vt:lpstr>2_NewsPrint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Joël Billieux Thème 1 –impulsivité</vt:lpstr>
      <vt:lpstr>Joël Billieux Thème 1 – Projection dans le futur et impulsivité </vt:lpstr>
      <vt:lpstr> Joël Billieux Thème 1 – Projection dans le futur et impulsivité  </vt:lpstr>
      <vt:lpstr>Joël Billieux Thème 2 – Mécanismes impliques dans les idees delirantes et les hallucinations  </vt:lpstr>
      <vt:lpstr>Aline Wéry</vt:lpstr>
      <vt:lpstr>Aline Wéry</vt:lpstr>
      <vt:lpstr>Gaëtan Devos</vt:lpstr>
      <vt:lpstr>Gaëtan Devos</vt:lpstr>
      <vt:lpstr>Gaëtan Devos</vt:lpstr>
      <vt:lpstr>AuréLIEN CORNIL</vt:lpstr>
      <vt:lpstr>AURÉLIEN CORNIL</vt:lpstr>
      <vt:lpstr>OLATZ LOPEZ</vt:lpstr>
      <vt:lpstr>Présentation PowerPoint</vt:lpstr>
      <vt:lpstr>Conscience de soi et alcoolodépendance (lien avec l’inflammation) Co-promoteur : Marie Poncin</vt:lpstr>
      <vt:lpstr>Etude des processus inflammatoires et cérébraux au cours du sevrage d’alcool</vt:lpstr>
      <vt:lpstr>Etude de l’ inflammation et du microbiote intestinal dans la dépression majeure</vt:lpstr>
      <vt:lpstr>Présentation PowerPoint</vt:lpstr>
      <vt:lpstr>Présentation PowerPoint</vt:lpstr>
      <vt:lpstr>Présentation PowerPoint</vt:lpstr>
      <vt:lpstr>Mélanie Brion</vt:lpstr>
      <vt:lpstr>Continuum Alcoolo-dépendance → Syndrome de Korsakoff</vt:lpstr>
      <vt:lpstr>Continuum Alcoolo-dépendance → Syndrome de Korsakoff</vt:lpstr>
      <vt:lpstr>Séverine Lannoy</vt:lpstr>
      <vt:lpstr>Binge Drinking</vt:lpstr>
      <vt:lpstr>Binge Drinking</vt:lpstr>
      <vt:lpstr>Fabien D'Hondt</vt:lpstr>
      <vt:lpstr>1. Décodage des émotions faciales dans l'alcoolo-dépendance</vt:lpstr>
      <vt:lpstr>2. Rôle des déficits visuels dans les problèmes de décodage émotionnel chez les individus alcoolo-dépendants</vt:lpstr>
      <vt:lpstr>Valérie Dormal</vt:lpstr>
      <vt:lpstr>Projets</vt:lpstr>
      <vt:lpstr>Présentation PowerPoint</vt:lpstr>
      <vt:lpstr>Présentation PowerPoint</vt:lpstr>
      <vt:lpstr>Présentation PowerPoint</vt:lpstr>
      <vt:lpstr>Présentation PowerPoint</vt:lpstr>
    </vt:vector>
  </TitlesOfParts>
  <Company>UCL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fred joassin</dc:creator>
  <cp:lastModifiedBy>Pierre Maurage</cp:lastModifiedBy>
  <cp:revision>244</cp:revision>
  <dcterms:created xsi:type="dcterms:W3CDTF">2006-03-06T08:25:42Z</dcterms:created>
  <dcterms:modified xsi:type="dcterms:W3CDTF">2015-10-27T13:06:32Z</dcterms:modified>
</cp:coreProperties>
</file>